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316" r:id="rId3"/>
    <p:sldId id="286" r:id="rId4"/>
    <p:sldId id="262" r:id="rId5"/>
    <p:sldId id="317" r:id="rId6"/>
    <p:sldId id="261" r:id="rId7"/>
    <p:sldId id="263" r:id="rId8"/>
    <p:sldId id="282" r:id="rId9"/>
    <p:sldId id="318" r:id="rId10"/>
    <p:sldId id="319" r:id="rId11"/>
    <p:sldId id="320" r:id="rId12"/>
    <p:sldId id="321" r:id="rId13"/>
    <p:sldId id="322" r:id="rId14"/>
    <p:sldId id="323" r:id="rId15"/>
    <p:sldId id="328" r:id="rId16"/>
    <p:sldId id="329" r:id="rId17"/>
    <p:sldId id="330" r:id="rId18"/>
    <p:sldId id="332" r:id="rId19"/>
    <p:sldId id="326" r:id="rId20"/>
    <p:sldId id="333" r:id="rId21"/>
    <p:sldId id="334" r:id="rId22"/>
    <p:sldId id="327" r:id="rId23"/>
    <p:sldId id="335" r:id="rId24"/>
    <p:sldId id="336" r:id="rId25"/>
    <p:sldId id="337" r:id="rId26"/>
    <p:sldId id="338" r:id="rId27"/>
    <p:sldId id="339" r:id="rId28"/>
    <p:sldId id="341" r:id="rId29"/>
    <p:sldId id="342" r:id="rId30"/>
    <p:sldId id="343" r:id="rId31"/>
    <p:sldId id="34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432" autoAdjust="0"/>
  </p:normalViewPr>
  <p:slideViewPr>
    <p:cSldViewPr snapToGrid="0">
      <p:cViewPr varScale="1">
        <p:scale>
          <a:sx n="79" d="100"/>
          <a:sy n="79"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D0D580-DD31-4C06-AD84-9AD0247047F3}" type="datetimeFigureOut">
              <a:rPr lang="en-GB" smtClean="0"/>
              <a:t>07/05/2025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B79F06-3BE0-4B88-BFEC-FF8517C6025D}" type="slidenum">
              <a:rPr lang="en-GB" smtClean="0"/>
              <a:t>‹#›</a:t>
            </a:fld>
            <a:endParaRPr lang="en-GB"/>
          </a:p>
        </p:txBody>
      </p:sp>
    </p:spTree>
    <p:extLst>
      <p:ext uri="{BB962C8B-B14F-4D97-AF65-F5344CB8AC3E}">
        <p14:creationId xmlns:p14="http://schemas.microsoft.com/office/powerpoint/2010/main" val="1440242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000000"/>
              </a:solidFill>
              <a:effectLst/>
              <a:latin typeface="Linux Libertine"/>
            </a:endParaRPr>
          </a:p>
        </p:txBody>
      </p:sp>
      <p:sp>
        <p:nvSpPr>
          <p:cNvPr id="4" name="Slide Number Placeholder 3"/>
          <p:cNvSpPr>
            <a:spLocks noGrp="1"/>
          </p:cNvSpPr>
          <p:nvPr>
            <p:ph type="sldNum" sz="quarter" idx="5"/>
          </p:nvPr>
        </p:nvSpPr>
        <p:spPr/>
        <p:txBody>
          <a:bodyPr/>
          <a:lstStyle/>
          <a:p>
            <a:fld id="{37B79F06-3BE0-4B88-BFEC-FF8517C6025D}" type="slidenum">
              <a:rPr lang="en-GB" smtClean="0"/>
              <a:t>3</a:t>
            </a:fld>
            <a:endParaRPr lang="en-GB"/>
          </a:p>
        </p:txBody>
      </p:sp>
    </p:spTree>
    <p:extLst>
      <p:ext uri="{BB962C8B-B14F-4D97-AF65-F5344CB8AC3E}">
        <p14:creationId xmlns:p14="http://schemas.microsoft.com/office/powerpoint/2010/main" val="3087966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13</a:t>
            </a:fld>
            <a:endParaRPr lang="en-GB" dirty="0"/>
          </a:p>
        </p:txBody>
      </p:sp>
    </p:spTree>
    <p:extLst>
      <p:ext uri="{BB962C8B-B14F-4D97-AF65-F5344CB8AC3E}">
        <p14:creationId xmlns:p14="http://schemas.microsoft.com/office/powerpoint/2010/main" val="1937139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14</a:t>
            </a:fld>
            <a:endParaRPr lang="en-GB" dirty="0"/>
          </a:p>
        </p:txBody>
      </p:sp>
    </p:spTree>
    <p:extLst>
      <p:ext uri="{BB962C8B-B14F-4D97-AF65-F5344CB8AC3E}">
        <p14:creationId xmlns:p14="http://schemas.microsoft.com/office/powerpoint/2010/main" val="176087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18</a:t>
            </a:fld>
            <a:endParaRPr lang="en-GB" dirty="0"/>
          </a:p>
        </p:txBody>
      </p:sp>
    </p:spTree>
    <p:extLst>
      <p:ext uri="{BB962C8B-B14F-4D97-AF65-F5344CB8AC3E}">
        <p14:creationId xmlns:p14="http://schemas.microsoft.com/office/powerpoint/2010/main" val="3398704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19</a:t>
            </a:fld>
            <a:endParaRPr lang="en-GB" dirty="0"/>
          </a:p>
        </p:txBody>
      </p:sp>
    </p:spTree>
    <p:extLst>
      <p:ext uri="{BB962C8B-B14F-4D97-AF65-F5344CB8AC3E}">
        <p14:creationId xmlns:p14="http://schemas.microsoft.com/office/powerpoint/2010/main" val="6865281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20</a:t>
            </a:fld>
            <a:endParaRPr lang="en-GB" dirty="0"/>
          </a:p>
        </p:txBody>
      </p:sp>
    </p:spTree>
    <p:extLst>
      <p:ext uri="{BB962C8B-B14F-4D97-AF65-F5344CB8AC3E}">
        <p14:creationId xmlns:p14="http://schemas.microsoft.com/office/powerpoint/2010/main" val="755029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21</a:t>
            </a:fld>
            <a:endParaRPr lang="en-GB" dirty="0"/>
          </a:p>
        </p:txBody>
      </p:sp>
    </p:spTree>
    <p:extLst>
      <p:ext uri="{BB962C8B-B14F-4D97-AF65-F5344CB8AC3E}">
        <p14:creationId xmlns:p14="http://schemas.microsoft.com/office/powerpoint/2010/main" val="226293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22</a:t>
            </a:fld>
            <a:endParaRPr lang="en-GB" dirty="0"/>
          </a:p>
        </p:txBody>
      </p:sp>
    </p:spTree>
    <p:extLst>
      <p:ext uri="{BB962C8B-B14F-4D97-AF65-F5344CB8AC3E}">
        <p14:creationId xmlns:p14="http://schemas.microsoft.com/office/powerpoint/2010/main" val="22709181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23</a:t>
            </a:fld>
            <a:endParaRPr lang="en-GB" dirty="0"/>
          </a:p>
        </p:txBody>
      </p:sp>
    </p:spTree>
    <p:extLst>
      <p:ext uri="{BB962C8B-B14F-4D97-AF65-F5344CB8AC3E}">
        <p14:creationId xmlns:p14="http://schemas.microsoft.com/office/powerpoint/2010/main" val="17277661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24</a:t>
            </a:fld>
            <a:endParaRPr lang="en-GB" dirty="0"/>
          </a:p>
        </p:txBody>
      </p:sp>
    </p:spTree>
    <p:extLst>
      <p:ext uri="{BB962C8B-B14F-4D97-AF65-F5344CB8AC3E}">
        <p14:creationId xmlns:p14="http://schemas.microsoft.com/office/powerpoint/2010/main" val="16864751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7B79F06-3BE0-4B88-BFEC-FF8517C6025D}" type="slidenum">
              <a:rPr lang="en-GB" smtClean="0"/>
              <a:t>25</a:t>
            </a:fld>
            <a:endParaRPr lang="en-GB"/>
          </a:p>
        </p:txBody>
      </p:sp>
    </p:spTree>
    <p:extLst>
      <p:ext uri="{BB962C8B-B14F-4D97-AF65-F5344CB8AC3E}">
        <p14:creationId xmlns:p14="http://schemas.microsoft.com/office/powerpoint/2010/main" val="3895704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4</a:t>
            </a:fld>
            <a:endParaRPr lang="en-GB" dirty="0"/>
          </a:p>
        </p:txBody>
      </p:sp>
    </p:spTree>
    <p:extLst>
      <p:ext uri="{BB962C8B-B14F-4D97-AF65-F5344CB8AC3E}">
        <p14:creationId xmlns:p14="http://schemas.microsoft.com/office/powerpoint/2010/main" val="1742032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Whitney-Book"/>
              </a:rPr>
              <a:t>RRs in their current form were first introduced in 2012 and </a:t>
            </a:r>
            <a:r>
              <a:rPr lang="en-US" sz="1800" b="0" i="1" u="none" strike="noStrike" baseline="0" dirty="0">
                <a:solidFill>
                  <a:srgbClr val="000000"/>
                </a:solidFill>
                <a:latin typeface="Whitney-BookItalic"/>
              </a:rPr>
              <a:t>Cortex </a:t>
            </a:r>
            <a:r>
              <a:rPr lang="en-US" sz="1800" b="0" i="0" u="none" strike="noStrike" baseline="0" dirty="0">
                <a:solidFill>
                  <a:srgbClr val="000000"/>
                </a:solidFill>
                <a:latin typeface="Whitney-Book"/>
              </a:rPr>
              <a:t>was the first journal to officially offer RRs</a:t>
            </a:r>
          </a:p>
          <a:p>
            <a:pPr algn="l"/>
            <a:r>
              <a:rPr lang="en-US" sz="1800" b="0" i="0" u="none" strike="noStrike" baseline="0" dirty="0">
                <a:solidFill>
                  <a:srgbClr val="000000"/>
                </a:solidFill>
                <a:latin typeface="Whitney-Book"/>
              </a:rPr>
              <a:t>as an article type, in 2013. The first RRs were published in the journals </a:t>
            </a:r>
            <a:r>
              <a:rPr lang="en-US" sz="1800" b="0" i="1" u="none" strike="noStrike" baseline="0" dirty="0">
                <a:solidFill>
                  <a:srgbClr val="000000"/>
                </a:solidFill>
                <a:latin typeface="Whitney-BookItalic"/>
              </a:rPr>
              <a:t>Social Psychology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Soc. Psychol.</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Perspectives on Psychological Science </a:t>
            </a:r>
            <a:r>
              <a:rPr lang="en-US" sz="1800" b="0" i="0" u="none" strike="noStrike" baseline="0" dirty="0">
                <a:solidFill>
                  <a:srgbClr val="000000"/>
                </a:solidFill>
                <a:latin typeface="Whitney-Book"/>
              </a:rPr>
              <a:t>(</a:t>
            </a:r>
            <a:r>
              <a:rPr lang="en-US" sz="1800" b="0" i="1" u="none" strike="noStrike" baseline="0" dirty="0" err="1">
                <a:solidFill>
                  <a:srgbClr val="000000"/>
                </a:solidFill>
                <a:latin typeface="Whitney-BookItalic"/>
              </a:rPr>
              <a:t>Perspect</a:t>
            </a:r>
            <a:r>
              <a:rPr lang="en-US" sz="1800" b="0" i="1" u="none" strike="noStrike" baseline="0" dirty="0">
                <a:solidFill>
                  <a:srgbClr val="000000"/>
                </a:solidFill>
                <a:latin typeface="Whitney-BookItalic"/>
              </a:rPr>
              <a:t>.</a:t>
            </a:r>
          </a:p>
          <a:p>
            <a:pPr algn="l"/>
            <a:r>
              <a:rPr lang="en-US" sz="1800" b="0" i="1" u="none" strike="noStrike" baseline="0" dirty="0">
                <a:solidFill>
                  <a:srgbClr val="000000"/>
                </a:solidFill>
                <a:latin typeface="Whitney-BookItalic"/>
              </a:rPr>
              <a:t>Psychol. Sci.</a:t>
            </a:r>
            <a:r>
              <a:rPr lang="en-US" sz="1800" b="0" i="0" u="none" strike="noStrike" baseline="0" dirty="0">
                <a:solidFill>
                  <a:srgbClr val="000000"/>
                </a:solidFill>
                <a:latin typeface="Whitney-Book"/>
              </a:rPr>
              <a:t>). The first journal to be exclusively dedicated to RRs, </a:t>
            </a:r>
            <a:r>
              <a:rPr lang="en-US" sz="1800" b="0" i="1" u="none" strike="noStrike" baseline="0" dirty="0">
                <a:solidFill>
                  <a:srgbClr val="000000"/>
                </a:solidFill>
                <a:latin typeface="Whitney-BookItalic"/>
              </a:rPr>
              <a:t>Comprehensive Results in Social Psychology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CRSP</a:t>
            </a:r>
            <a:r>
              <a:rPr lang="en-US" sz="1800" b="0" i="0" u="none" strike="noStrike" baseline="0" dirty="0">
                <a:solidFill>
                  <a:srgbClr val="000000"/>
                </a:solidFill>
                <a:latin typeface="Whitney-Book"/>
              </a:rPr>
              <a:t>), was also launched in 2014. In 2015,</a:t>
            </a:r>
          </a:p>
          <a:p>
            <a:pPr algn="l"/>
            <a:r>
              <a:rPr lang="en-US" sz="1800" b="0" i="1" u="none" strike="noStrike" baseline="0" dirty="0">
                <a:solidFill>
                  <a:srgbClr val="000000"/>
                </a:solidFill>
                <a:latin typeface="Whitney-BookItalic"/>
              </a:rPr>
              <a:t>Cortex </a:t>
            </a:r>
            <a:r>
              <a:rPr lang="en-US" sz="1800" b="0" i="0" u="none" strike="noStrike" baseline="0" dirty="0">
                <a:solidFill>
                  <a:srgbClr val="000000"/>
                </a:solidFill>
                <a:latin typeface="Whitney-Book"/>
              </a:rPr>
              <a:t>published its first RR</a:t>
            </a:r>
            <a:r>
              <a:rPr lang="en-US" sz="1800" b="0" i="0" u="none" strike="noStrike" baseline="0" dirty="0">
                <a:solidFill>
                  <a:srgbClr val="3B6A9E"/>
                </a:solidFill>
                <a:latin typeface="Whitney-Book"/>
              </a:rPr>
              <a:t>110</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Royal Society Open Science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RSOS</a:t>
            </a:r>
            <a:r>
              <a:rPr lang="en-US" sz="1800" b="0" i="0" u="none" strike="noStrike" baseline="0" dirty="0">
                <a:solidFill>
                  <a:srgbClr val="000000"/>
                </a:solidFill>
                <a:latin typeface="Whitney-Book"/>
              </a:rPr>
              <a:t>) became the first multidisciplinary journal covering all STEM to offer RRs</a:t>
            </a:r>
            <a:r>
              <a:rPr lang="en-US" sz="1800" b="0" i="0" u="none" strike="noStrike" baseline="0" dirty="0">
                <a:solidFill>
                  <a:srgbClr val="3B6A9E"/>
                </a:solidFill>
                <a:latin typeface="Whitney-Book"/>
              </a:rPr>
              <a:t>111</a:t>
            </a:r>
            <a:r>
              <a:rPr lang="en-US" sz="1800" b="0" i="0" u="none" strike="noStrike" baseline="0" dirty="0">
                <a:solidFill>
                  <a:srgbClr val="000000"/>
                </a:solidFill>
                <a:latin typeface="Whitney-Book"/>
              </a:rPr>
              <a:t>. In 2015,</a:t>
            </a:r>
          </a:p>
          <a:p>
            <a:pPr algn="l"/>
            <a:r>
              <a:rPr lang="en-US" sz="1800" b="0" i="0" u="none" strike="noStrike" baseline="0" dirty="0">
                <a:solidFill>
                  <a:srgbClr val="000000"/>
                </a:solidFill>
                <a:latin typeface="Whitney-Book"/>
              </a:rPr>
              <a:t>nine political science journals launched a joint RR project for the 2016 American National Election Studies survey (</a:t>
            </a:r>
            <a:r>
              <a:rPr lang="en-US" sz="1800" b="0" i="0" u="none" strike="noStrike" baseline="0" dirty="0">
                <a:solidFill>
                  <a:srgbClr val="3B6A9E"/>
                </a:solidFill>
                <a:latin typeface="Whitney-Book"/>
              </a:rPr>
              <a:t>https://electionstudies.org/data-cente</a:t>
            </a:r>
          </a:p>
          <a:p>
            <a:pPr algn="l"/>
            <a:r>
              <a:rPr lang="en-US" sz="1800" b="0" i="0" u="none" strike="noStrike" baseline="0" dirty="0">
                <a:solidFill>
                  <a:srgbClr val="3B6A9E"/>
                </a:solidFill>
                <a:latin typeface="Whitney-Book"/>
              </a:rPr>
              <a:t>r/2016-time-series-study/</a:t>
            </a:r>
            <a:r>
              <a:rPr lang="en-US" sz="1800" b="0" i="0" u="none" strike="noStrike" baseline="0" dirty="0">
                <a:solidFill>
                  <a:srgbClr val="000000"/>
                </a:solidFill>
                <a:latin typeface="Whitney-Book"/>
              </a:rPr>
              <a:t>), marking the first application of RRs in political science. The number of RR-adopting journals further increased in 2017, which</a:t>
            </a:r>
          </a:p>
          <a:p>
            <a:pPr algn="l"/>
            <a:r>
              <a:rPr lang="en-US" sz="1800" b="0" i="0" u="none" strike="noStrike" baseline="0" dirty="0">
                <a:solidFill>
                  <a:srgbClr val="000000"/>
                </a:solidFill>
                <a:latin typeface="Whitney-Book"/>
              </a:rPr>
              <a:t>was a key year on several fronts. As part of the Reproducibility Project: Cancer Biology, </a:t>
            </a:r>
            <a:r>
              <a:rPr lang="en-US" sz="1800" b="0" i="1" u="none" strike="noStrike" baseline="0" dirty="0" err="1">
                <a:solidFill>
                  <a:srgbClr val="000000"/>
                </a:solidFill>
                <a:latin typeface="Whitney-BookItalic"/>
              </a:rPr>
              <a:t>eLife</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published the first of many RRs</a:t>
            </a:r>
            <a:r>
              <a:rPr lang="en-US" sz="1800" b="0" i="0" u="none" strike="noStrike" baseline="0" dirty="0">
                <a:solidFill>
                  <a:srgbClr val="3B6A9E"/>
                </a:solidFill>
                <a:latin typeface="Whitney-Book"/>
              </a:rPr>
              <a:t>112</a:t>
            </a:r>
            <a:r>
              <a:rPr lang="en-US" sz="1800" b="0" i="0" u="none" strike="noStrike" baseline="0" dirty="0">
                <a:solidFill>
                  <a:srgbClr val="000000"/>
                </a:solidFill>
                <a:latin typeface="Whitney-Book"/>
              </a:rPr>
              <a:t>, and the first RR format for</a:t>
            </a:r>
          </a:p>
          <a:p>
            <a:pPr algn="l"/>
            <a:r>
              <a:rPr lang="en-US" sz="1800" b="0" i="0" u="none" strike="noStrike" baseline="0" dirty="0">
                <a:solidFill>
                  <a:srgbClr val="000000"/>
                </a:solidFill>
                <a:latin typeface="Whitney-Book"/>
              </a:rPr>
              <a:t>clinical trials was launched by </a:t>
            </a:r>
            <a:r>
              <a:rPr lang="en-US" sz="1800" b="0" i="1" u="none" strike="noStrike" baseline="0" dirty="0">
                <a:solidFill>
                  <a:srgbClr val="000000"/>
                </a:solidFill>
                <a:latin typeface="Whitney-BookItalic"/>
              </a:rPr>
              <a:t>BMC Medicine</a:t>
            </a:r>
            <a:r>
              <a:rPr lang="en-US" sz="1800" b="0" i="0" u="none" strike="noStrike" baseline="0" dirty="0">
                <a:solidFill>
                  <a:srgbClr val="000000"/>
                </a:solidFill>
                <a:latin typeface="Whitney-Book"/>
              </a:rPr>
              <a:t>. The first RR in the field of computer science was also published in </a:t>
            </a:r>
            <a:r>
              <a:rPr lang="en-US" sz="1800" b="0" i="1" u="none" strike="noStrike" baseline="0" dirty="0">
                <a:solidFill>
                  <a:srgbClr val="000000"/>
                </a:solidFill>
                <a:latin typeface="Whitney-BookItalic"/>
              </a:rPr>
              <a:t>RSOS</a:t>
            </a:r>
            <a:r>
              <a:rPr lang="en-US" sz="1800" b="0" i="0" u="none" strike="noStrike" baseline="0" dirty="0">
                <a:solidFill>
                  <a:srgbClr val="3B6A9E"/>
                </a:solidFill>
                <a:latin typeface="Whitney-Book"/>
              </a:rPr>
              <a:t>113</a:t>
            </a:r>
            <a:r>
              <a:rPr lang="en-US" sz="1800" b="0" i="0" u="none" strike="noStrike" baseline="0" dirty="0">
                <a:solidFill>
                  <a:srgbClr val="000000"/>
                </a:solidFill>
                <a:latin typeface="Whitney-Book"/>
              </a:rPr>
              <a:t>, and the format was introduced</a:t>
            </a:r>
          </a:p>
          <a:p>
            <a:pPr algn="l"/>
            <a:r>
              <a:rPr lang="en-US" sz="1800" b="0" i="0" u="none" strike="noStrike" baseline="0" dirty="0">
                <a:solidFill>
                  <a:srgbClr val="000000"/>
                </a:solidFill>
                <a:latin typeface="Whitney-Book"/>
              </a:rPr>
              <a:t>for the first time in a specialist ecology journal (</a:t>
            </a:r>
            <a:r>
              <a:rPr lang="en-US" sz="1800" b="0" i="1" u="none" strike="noStrike" baseline="0" dirty="0">
                <a:solidFill>
                  <a:srgbClr val="000000"/>
                </a:solidFill>
                <a:latin typeface="Whitney-BookItalic"/>
              </a:rPr>
              <a:t>BMC Ecology</a:t>
            </a:r>
            <a:r>
              <a:rPr lang="en-US" sz="1800" b="0" i="0" u="none" strike="noStrike" baseline="0" dirty="0">
                <a:solidFill>
                  <a:srgbClr val="000000"/>
                </a:solidFill>
                <a:latin typeface="Whitney-Book"/>
              </a:rPr>
              <a:t>). In the same year, </a:t>
            </a:r>
            <a:r>
              <a:rPr lang="en-US" sz="1800" b="0" i="1" u="none" strike="noStrike" baseline="0" dirty="0">
                <a:solidFill>
                  <a:srgbClr val="000000"/>
                </a:solidFill>
                <a:latin typeface="Whitney-BookItalic"/>
              </a:rPr>
              <a:t>Nature Human </a:t>
            </a:r>
            <a:r>
              <a:rPr lang="en-US" sz="1800" b="0" i="1" u="none" strike="noStrike" baseline="0" dirty="0" err="1">
                <a:solidFill>
                  <a:srgbClr val="000000"/>
                </a:solidFill>
                <a:latin typeface="Whitney-BookItalic"/>
              </a:rPr>
              <a:t>Behaviour</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launched RRs</a:t>
            </a:r>
            <a:r>
              <a:rPr lang="en-US" sz="1800" b="0" i="0" u="none" strike="noStrike" baseline="0" dirty="0">
                <a:solidFill>
                  <a:srgbClr val="3B6A9E"/>
                </a:solidFill>
                <a:latin typeface="Whitney-Book"/>
              </a:rPr>
              <a:t>114</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F1000Research </a:t>
            </a:r>
            <a:r>
              <a:rPr lang="en-US" sz="1800" b="0" i="0" u="none" strike="noStrike" baseline="0" dirty="0">
                <a:solidFill>
                  <a:srgbClr val="000000"/>
                </a:solidFill>
                <a:latin typeface="Whitney-Book"/>
              </a:rPr>
              <a:t>and</a:t>
            </a:r>
          </a:p>
          <a:p>
            <a:pPr algn="l"/>
            <a:r>
              <a:rPr lang="en-US" sz="1800" b="0" i="1" u="none" strike="noStrike" baseline="0" dirty="0">
                <a:solidFill>
                  <a:srgbClr val="000000"/>
                </a:solidFill>
                <a:latin typeface="Whitney-BookItalic"/>
              </a:rPr>
              <a:t>Meta-Psychology </a:t>
            </a:r>
            <a:r>
              <a:rPr lang="en-US" sz="1800" b="0" i="0" u="none" strike="noStrike" baseline="0" dirty="0">
                <a:solidFill>
                  <a:srgbClr val="000000"/>
                </a:solidFill>
                <a:latin typeface="Whitney-Book"/>
              </a:rPr>
              <a:t>paved the way for the post-publication peer-review model for RRs. The first RR funder/journal partnership was also announced in 2017</a:t>
            </a:r>
          </a:p>
          <a:p>
            <a:pPr algn="l"/>
            <a:r>
              <a:rPr lang="en-US" sz="1800" b="0" i="0" u="none" strike="noStrike" baseline="0" dirty="0">
                <a:solidFill>
                  <a:srgbClr val="000000"/>
                </a:solidFill>
                <a:latin typeface="Whitney-Book"/>
              </a:rPr>
              <a:t>(ref. </a:t>
            </a:r>
            <a:r>
              <a:rPr lang="en-US" sz="1800" b="0" i="0" u="none" strike="noStrike" baseline="0" dirty="0">
                <a:solidFill>
                  <a:srgbClr val="3B6A9E"/>
                </a:solidFill>
                <a:latin typeface="Whitney-Book"/>
              </a:rPr>
              <a:t>90</a:t>
            </a:r>
            <a:r>
              <a:rPr lang="en-US" sz="1800" b="0" i="0" u="none" strike="noStrike" baseline="0" dirty="0">
                <a:solidFill>
                  <a:srgbClr val="000000"/>
                </a:solidFill>
                <a:latin typeface="Whitney-Book"/>
              </a:rPr>
              <a:t>). By the end of 2018, the number of adopting journals had risen to 150, and the 100th stage 2 RR was published across all journals. This increase</a:t>
            </a:r>
          </a:p>
          <a:p>
            <a:pPr algn="l"/>
            <a:r>
              <a:rPr lang="en-US" sz="1800" b="0" i="0" u="none" strike="noStrike" baseline="0" dirty="0">
                <a:solidFill>
                  <a:srgbClr val="000000"/>
                </a:solidFill>
                <a:latin typeface="Whitney-Book"/>
              </a:rPr>
              <a:t>in the number of adopters paralleled a major disciplinary expansion, with the format being applied to preclinical science (</a:t>
            </a:r>
            <a:r>
              <a:rPr lang="en-US" sz="1800" b="0" i="1" u="none" strike="noStrike" baseline="0" dirty="0">
                <a:solidFill>
                  <a:srgbClr val="000000"/>
                </a:solidFill>
                <a:latin typeface="Whitney-BookItalic"/>
              </a:rPr>
              <a:t>BMJ Open Science</a:t>
            </a:r>
            <a:r>
              <a:rPr lang="en-US" sz="1800" b="0" i="0" u="none" strike="noStrike" baseline="0" dirty="0">
                <a:solidFill>
                  <a:srgbClr val="000000"/>
                </a:solidFill>
                <a:latin typeface="Whitney-Book"/>
              </a:rPr>
              <a:t>), economics</a:t>
            </a:r>
          </a:p>
          <a:p>
            <a:pPr algn="l"/>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Journal of Development Economics</a:t>
            </a:r>
            <a:r>
              <a:rPr lang="en-US" sz="1800" b="0" i="0" u="none" strike="noStrike" baseline="0" dirty="0">
                <a:solidFill>
                  <a:srgbClr val="000000"/>
                </a:solidFill>
                <a:latin typeface="Whitney-Book"/>
              </a:rPr>
              <a:t>), empirical accounting (</a:t>
            </a:r>
            <a:r>
              <a:rPr lang="en-US" sz="1800" b="0" i="1" u="none" strike="noStrike" baseline="0" dirty="0">
                <a:solidFill>
                  <a:srgbClr val="000000"/>
                </a:solidFill>
                <a:latin typeface="Whitney-BookItalic"/>
              </a:rPr>
              <a:t>Journal of Accounting Research</a:t>
            </a:r>
            <a:r>
              <a:rPr lang="en-US" sz="1800" b="0" i="0" u="none" strike="noStrike" baseline="0" dirty="0">
                <a:solidFill>
                  <a:srgbClr val="000000"/>
                </a:solidFill>
                <a:latin typeface="Whitney-Book"/>
              </a:rPr>
              <a:t>), animal neurophysiology (</a:t>
            </a:r>
            <a:r>
              <a:rPr lang="en-US" sz="1800" b="0" i="1" u="none" strike="noStrike" baseline="0" dirty="0">
                <a:solidFill>
                  <a:srgbClr val="000000"/>
                </a:solidFill>
                <a:latin typeface="Whitney-BookItalic"/>
              </a:rPr>
              <a:t>European Journal of Neuroscience</a:t>
            </a:r>
            <a:r>
              <a:rPr lang="en-US" sz="1800" b="0" i="0" u="none" strike="noStrike" baseline="0" dirty="0">
                <a:solidFill>
                  <a:srgbClr val="000000"/>
                </a:solidFill>
                <a:latin typeface="Whitney-Book"/>
              </a:rPr>
              <a:t>),</a:t>
            </a:r>
          </a:p>
          <a:p>
            <a:pPr algn="l"/>
            <a:r>
              <a:rPr lang="en-US" sz="1800" b="0" i="0" u="none" strike="noStrike" baseline="0" dirty="0">
                <a:solidFill>
                  <a:srgbClr val="000000"/>
                </a:solidFill>
                <a:latin typeface="Whitney-Book"/>
              </a:rPr>
              <a:t>cancer research (</a:t>
            </a:r>
            <a:r>
              <a:rPr lang="en-US" sz="1800" b="0" i="1" u="none" strike="noStrike" baseline="0" dirty="0">
                <a:solidFill>
                  <a:srgbClr val="000000"/>
                </a:solidFill>
                <a:latin typeface="Whitney-BookItalic"/>
              </a:rPr>
              <a:t>Cancer Medicine</a:t>
            </a:r>
            <a:r>
              <a:rPr lang="en-US" sz="1800" b="0" i="0" u="none" strike="noStrike" baseline="0" dirty="0">
                <a:solidFill>
                  <a:srgbClr val="000000"/>
                </a:solidFill>
                <a:latin typeface="Whitney-Book"/>
              </a:rPr>
              <a:t>), immunology, endocrinology, gastroenterology, herpetology and agricultural/soil sciences. In 2018, the British</a:t>
            </a:r>
          </a:p>
          <a:p>
            <a:pPr algn="l"/>
            <a:r>
              <a:rPr lang="en-US" sz="1800" b="0" i="0" u="none" strike="noStrike" baseline="0" dirty="0">
                <a:solidFill>
                  <a:srgbClr val="000000"/>
                </a:solidFill>
                <a:latin typeface="Whitney-Book"/>
              </a:rPr>
              <a:t>Psychological Society became the first society to launch RRs concurrently across all of its journals</a:t>
            </a:r>
            <a:r>
              <a:rPr lang="en-US" sz="1800" b="0" i="0" u="none" strike="noStrike" baseline="0" dirty="0">
                <a:solidFill>
                  <a:srgbClr val="3B6A9E"/>
                </a:solidFill>
                <a:latin typeface="Whitney-Book"/>
              </a:rPr>
              <a:t>105</a:t>
            </a:r>
            <a:r>
              <a:rPr lang="en-US" sz="1800" b="0" i="0" u="none" strike="noStrike" baseline="0" dirty="0">
                <a:solidFill>
                  <a:srgbClr val="000000"/>
                </a:solidFill>
                <a:latin typeface="Whitney-Book"/>
              </a:rPr>
              <a:t>. In 2019, </a:t>
            </a:r>
            <a:r>
              <a:rPr lang="en-US" sz="1800" b="0" i="1" u="none" strike="noStrike" baseline="0" dirty="0" err="1">
                <a:solidFill>
                  <a:srgbClr val="000000"/>
                </a:solidFill>
                <a:latin typeface="Whitney-BookItalic"/>
              </a:rPr>
              <a:t>PLoS</a:t>
            </a:r>
            <a:r>
              <a:rPr lang="en-US" sz="1800" b="0" i="1" u="none" strike="noStrike" baseline="0" dirty="0">
                <a:solidFill>
                  <a:srgbClr val="000000"/>
                </a:solidFill>
                <a:latin typeface="Whitney-BookItalic"/>
              </a:rPr>
              <a:t> Biology </a:t>
            </a:r>
            <a:r>
              <a:rPr lang="en-US" sz="1800" b="0" i="0" u="none" strike="noStrike" baseline="0" dirty="0">
                <a:solidFill>
                  <a:srgbClr val="000000"/>
                </a:solidFill>
                <a:latin typeface="Whitney-Book"/>
              </a:rPr>
              <a:t>became the 200th adopter of</a:t>
            </a:r>
          </a:p>
          <a:p>
            <a:pPr algn="l"/>
            <a:r>
              <a:rPr lang="en-US" sz="1800" b="0" i="0" u="none" strike="noStrike" baseline="0" dirty="0">
                <a:solidFill>
                  <a:srgbClr val="000000"/>
                </a:solidFill>
                <a:latin typeface="Whitney-Book"/>
              </a:rPr>
              <a:t>RRs, </a:t>
            </a:r>
            <a:r>
              <a:rPr lang="en-US" sz="1800" b="0" i="1" u="none" strike="noStrike" baseline="0" dirty="0">
                <a:solidFill>
                  <a:srgbClr val="000000"/>
                </a:solidFill>
                <a:latin typeface="Whitney-BookItalic"/>
              </a:rPr>
              <a:t>Nature Human </a:t>
            </a:r>
            <a:r>
              <a:rPr lang="en-US" sz="1800" b="0" i="1" u="none" strike="noStrike" baseline="0" dirty="0" err="1">
                <a:solidFill>
                  <a:srgbClr val="000000"/>
                </a:solidFill>
                <a:latin typeface="Whitney-BookItalic"/>
              </a:rPr>
              <a:t>Behaviour</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published its first two RRs and the format was launched for the first time in the field of veterinary science (</a:t>
            </a:r>
            <a:r>
              <a:rPr lang="en-US" sz="1800" b="0" i="1" u="none" strike="noStrike" baseline="0" dirty="0">
                <a:solidFill>
                  <a:srgbClr val="000000"/>
                </a:solidFill>
                <a:latin typeface="Whitney-BookItalic"/>
              </a:rPr>
              <a:t>Equine Veterinary</a:t>
            </a:r>
          </a:p>
          <a:p>
            <a:pPr algn="l"/>
            <a:r>
              <a:rPr lang="en-US" sz="1800" b="0" i="1" u="none" strike="noStrike" baseline="0" dirty="0">
                <a:solidFill>
                  <a:srgbClr val="000000"/>
                </a:solidFill>
                <a:latin typeface="Whitney-BookItalic"/>
              </a:rPr>
              <a:t>Journal</a:t>
            </a:r>
            <a:r>
              <a:rPr lang="en-US" sz="1800" b="0" i="0" u="none" strike="noStrike" baseline="0" dirty="0">
                <a:solidFill>
                  <a:srgbClr val="000000"/>
                </a:solidFill>
                <a:latin typeface="Whitney-Book"/>
              </a:rPr>
              <a:t>). In 2020, </a:t>
            </a:r>
            <a:r>
              <a:rPr lang="en-US" sz="1800" b="0" i="1" u="none" strike="noStrike" baseline="0" dirty="0">
                <a:solidFill>
                  <a:srgbClr val="000000"/>
                </a:solidFill>
                <a:latin typeface="Whitney-BookItalic"/>
              </a:rPr>
              <a:t>RSOS </a:t>
            </a:r>
            <a:r>
              <a:rPr lang="en-US" sz="1800" b="0" i="0" u="none" strike="noStrike" baseline="0" dirty="0">
                <a:solidFill>
                  <a:srgbClr val="000000"/>
                </a:solidFill>
                <a:latin typeface="Whitney-Book"/>
              </a:rPr>
              <a:t>and 11 journals launched the COVID-19 RR rapid review network</a:t>
            </a:r>
            <a:r>
              <a:rPr lang="en-US" sz="1800" b="0" i="0" u="none" strike="noStrike" baseline="0" dirty="0">
                <a:solidFill>
                  <a:srgbClr val="3B6A9E"/>
                </a:solidFill>
                <a:latin typeface="Whitney-Book"/>
              </a:rPr>
              <a:t>82</a:t>
            </a:r>
            <a:r>
              <a:rPr lang="en-US" sz="1800" b="0" i="0" u="none" strike="noStrike" baseline="0" dirty="0">
                <a:solidFill>
                  <a:srgbClr val="000000"/>
                </a:solidFill>
                <a:latin typeface="Whitney-Book"/>
              </a:rPr>
              <a:t>. As part of this ongoing initiative, participating journals strive to</a:t>
            </a:r>
          </a:p>
          <a:p>
            <a:pPr algn="l"/>
            <a:r>
              <a:rPr lang="en-US" sz="1800" b="0" i="0" u="none" strike="noStrike" baseline="0" dirty="0">
                <a:solidFill>
                  <a:srgbClr val="000000"/>
                </a:solidFill>
                <a:latin typeface="Whitney-Book"/>
              </a:rPr>
              <a:t>review stage 1 RRs related to COVID-19 in 7 days and to commit to open access publication with no article processing charges. As a result of this initiative,</a:t>
            </a:r>
          </a:p>
          <a:p>
            <a:pPr algn="l"/>
            <a:r>
              <a:rPr lang="en-US" sz="1800" b="0" i="0" u="none" strike="noStrike" baseline="0" dirty="0">
                <a:solidFill>
                  <a:srgbClr val="000000"/>
                </a:solidFill>
                <a:latin typeface="Whitney-Book"/>
              </a:rPr>
              <a:t>the past year also marked the first published RR in viral bioinformatics</a:t>
            </a:r>
            <a:r>
              <a:rPr lang="en-US" sz="1800" b="0" i="0" u="none" strike="noStrike" baseline="0" dirty="0">
                <a:solidFill>
                  <a:srgbClr val="3B6A9E"/>
                </a:solidFill>
                <a:latin typeface="Whitney-Book"/>
              </a:rPr>
              <a:t>85</a:t>
            </a:r>
            <a:r>
              <a:rPr lang="en-US" sz="1800" b="0" i="0" u="none" strike="noStrike" baseline="0" dirty="0">
                <a:solidFill>
                  <a:srgbClr val="000000"/>
                </a:solidFill>
                <a:latin typeface="Whitney-Book"/>
              </a:rPr>
              <a:t>.</a:t>
            </a:r>
            <a:endParaRPr lang="en-GB" dirty="0"/>
          </a:p>
        </p:txBody>
      </p:sp>
      <p:sp>
        <p:nvSpPr>
          <p:cNvPr id="4" name="Slide Number Placeholder 3"/>
          <p:cNvSpPr>
            <a:spLocks noGrp="1"/>
          </p:cNvSpPr>
          <p:nvPr>
            <p:ph type="sldNum" sz="quarter" idx="5"/>
          </p:nvPr>
        </p:nvSpPr>
        <p:spPr/>
        <p:txBody>
          <a:bodyPr/>
          <a:lstStyle/>
          <a:p>
            <a:fld id="{37B79F06-3BE0-4B88-BFEC-FF8517C6025D}" type="slidenum">
              <a:rPr lang="en-GB" smtClean="0"/>
              <a:t>26</a:t>
            </a:fld>
            <a:endParaRPr lang="en-GB"/>
          </a:p>
        </p:txBody>
      </p:sp>
    </p:spTree>
    <p:extLst>
      <p:ext uri="{BB962C8B-B14F-4D97-AF65-F5344CB8AC3E}">
        <p14:creationId xmlns:p14="http://schemas.microsoft.com/office/powerpoint/2010/main" val="3752733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Century Schoolbook" panose="02040604050505020304" pitchFamily="18" charset="0"/>
              </a:rPr>
              <a:t>The practice of publishing the plan for a study, including research questions/hypotheses, research design, data analysis before the data has been collected or examined. It is also possible to preregister secondary data analyses (</a:t>
            </a:r>
            <a:r>
              <a:rPr lang="en-US" b="0" i="0" dirty="0" err="1">
                <a:effectLst/>
                <a:latin typeface="Century Schoolbook" panose="02040604050505020304" pitchFamily="18" charset="0"/>
              </a:rPr>
              <a:t>Merten</a:t>
            </a:r>
            <a:r>
              <a:rPr lang="en-US" b="0" i="0" dirty="0">
                <a:effectLst/>
                <a:latin typeface="Century Schoolbook" panose="02040604050505020304" pitchFamily="18" charset="0"/>
              </a:rPr>
              <a:t> &amp; </a:t>
            </a:r>
            <a:r>
              <a:rPr lang="en-US" b="0" i="0" dirty="0" err="1">
                <a:effectLst/>
                <a:latin typeface="Century Schoolbook" panose="02040604050505020304" pitchFamily="18" charset="0"/>
              </a:rPr>
              <a:t>Krypotos</a:t>
            </a:r>
            <a:r>
              <a:rPr lang="en-US" b="0" i="0" dirty="0">
                <a:effectLst/>
                <a:latin typeface="Century Schoolbook" panose="02040604050505020304" pitchFamily="18" charset="0"/>
              </a:rPr>
              <a:t>, 2019). A preregistration document is time-stamped and typically registered with an independent party (e.g., a repository) so that it can be publicly shared with others (possibly after an embargo period). Preregistration provides a transparent documentation of what was planned at a certain time point, and allows third parties to assess what changes may have occurred afterwards. The more detailed a preregistration is, the better third parties can assess these changes and with that the validity of the performed analyses. Preregistration aims to clearly distinguish confirmatory from exploratory research.</a:t>
            </a:r>
            <a:endParaRPr lang="en-GB" dirty="0"/>
          </a:p>
        </p:txBody>
      </p:sp>
      <p:sp>
        <p:nvSpPr>
          <p:cNvPr id="4" name="Slide Number Placeholder 3"/>
          <p:cNvSpPr>
            <a:spLocks noGrp="1"/>
          </p:cNvSpPr>
          <p:nvPr>
            <p:ph type="sldNum" sz="quarter" idx="10"/>
          </p:nvPr>
        </p:nvSpPr>
        <p:spPr/>
        <p:txBody>
          <a:bodyPr/>
          <a:lstStyle/>
          <a:p>
            <a:fld id="{FB68F11C-2839-442C-B866-9681257150CF}" type="slidenum">
              <a:rPr lang="en-GB" smtClean="0"/>
              <a:t>6</a:t>
            </a:fld>
            <a:endParaRPr lang="en-GB" dirty="0"/>
          </a:p>
        </p:txBody>
      </p:sp>
    </p:spTree>
    <p:extLst>
      <p:ext uri="{BB962C8B-B14F-4D97-AF65-F5344CB8AC3E}">
        <p14:creationId xmlns:p14="http://schemas.microsoft.com/office/powerpoint/2010/main" val="4049968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effectLst/>
                <a:latin typeface="Century Schoolbook" panose="02040604050505020304" pitchFamily="18" charset="0"/>
              </a:rPr>
              <a:t>: </a:t>
            </a:r>
            <a:r>
              <a:rPr lang="en-US" b="0" i="0" dirty="0">
                <a:effectLst/>
                <a:latin typeface="Century Schoolbook" panose="02040604050505020304" pitchFamily="18" charset="0"/>
              </a:rPr>
              <a:t>A scientific publishing format that includes an initial round of peer review of the background and methods (study design, measurement, and analysis plan); sufficiently high quality manuscripts are accepted for in-principle acceptance (IPA) at this stage. Typically, this stage 1 review occurs before data collection, however secondary data analyses are possible in this publishing format. Following data analyses and write up of results and discussion sections, the stage 2 review assesses whether authors sufficiently followed their study plan and reported deviations from it (and remains indifferent to the results). This shifts the focus of the review to the study’s proposed research question and methodology and away from the perceived interest in the study’s results.</a:t>
            </a:r>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7</a:t>
            </a:fld>
            <a:endParaRPr lang="en-GB" dirty="0"/>
          </a:p>
        </p:txBody>
      </p:sp>
    </p:spTree>
    <p:extLst>
      <p:ext uri="{BB962C8B-B14F-4D97-AF65-F5344CB8AC3E}">
        <p14:creationId xmlns:p14="http://schemas.microsoft.com/office/powerpoint/2010/main" val="371537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8</a:t>
            </a:fld>
            <a:endParaRPr lang="en-GB" dirty="0"/>
          </a:p>
        </p:txBody>
      </p:sp>
    </p:spTree>
    <p:extLst>
      <p:ext uri="{BB962C8B-B14F-4D97-AF65-F5344CB8AC3E}">
        <p14:creationId xmlns:p14="http://schemas.microsoft.com/office/powerpoint/2010/main" val="1192584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9</a:t>
            </a:fld>
            <a:endParaRPr lang="en-GB" dirty="0"/>
          </a:p>
        </p:txBody>
      </p:sp>
    </p:spTree>
    <p:extLst>
      <p:ext uri="{BB962C8B-B14F-4D97-AF65-F5344CB8AC3E}">
        <p14:creationId xmlns:p14="http://schemas.microsoft.com/office/powerpoint/2010/main" val="3349895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10</a:t>
            </a:fld>
            <a:endParaRPr lang="en-GB" dirty="0"/>
          </a:p>
        </p:txBody>
      </p:sp>
    </p:spTree>
    <p:extLst>
      <p:ext uri="{BB962C8B-B14F-4D97-AF65-F5344CB8AC3E}">
        <p14:creationId xmlns:p14="http://schemas.microsoft.com/office/powerpoint/2010/main" val="1059465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Hypothesis after results are known</a:t>
            </a:r>
          </a:p>
        </p:txBody>
      </p:sp>
      <p:sp>
        <p:nvSpPr>
          <p:cNvPr id="4" name="Slide Number Placeholder 3"/>
          <p:cNvSpPr>
            <a:spLocks noGrp="1"/>
          </p:cNvSpPr>
          <p:nvPr>
            <p:ph type="sldNum" sz="quarter" idx="5"/>
          </p:nvPr>
        </p:nvSpPr>
        <p:spPr/>
        <p:txBody>
          <a:bodyPr/>
          <a:lstStyle/>
          <a:p>
            <a:fld id="{681CE7E7-15A8-4424-81EE-6C5D8079731F}" type="slidenum">
              <a:rPr lang="en-GB" smtClean="0"/>
              <a:t>11</a:t>
            </a:fld>
            <a:endParaRPr lang="en-GB" dirty="0"/>
          </a:p>
        </p:txBody>
      </p:sp>
    </p:spTree>
    <p:extLst>
      <p:ext uri="{BB962C8B-B14F-4D97-AF65-F5344CB8AC3E}">
        <p14:creationId xmlns:p14="http://schemas.microsoft.com/office/powerpoint/2010/main" val="2999417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020"/>
                </a:solidFill>
                <a:effectLst/>
                <a:latin typeface="Helvetica" panose="020B0604020202020204" pitchFamily="34" charset="0"/>
              </a:rPr>
              <a:t>RRs that were declared as replication attempts and </a:t>
            </a:r>
            <a:r>
              <a:rPr lang="en-US" b="0" i="1" dirty="0">
                <a:solidFill>
                  <a:srgbClr val="202020"/>
                </a:solidFill>
                <a:effectLst/>
                <a:latin typeface="Helvetica" panose="020B0604020202020204" pitchFamily="34" charset="0"/>
              </a:rPr>
              <a:t>n</a:t>
            </a:r>
            <a:r>
              <a:rPr lang="en-US" b="0" i="0" dirty="0">
                <a:solidFill>
                  <a:srgbClr val="202020"/>
                </a:solidFill>
                <a:effectLst/>
                <a:latin typeface="Helvetica" panose="020B0604020202020204" pitchFamily="34" charset="0"/>
              </a:rPr>
              <a:t> = 143 hypotheses that were declared as original research. The bounds of the confidence intervals shown for traditional literature were based on estimates (5% and 20%, respectively) of null findings that have been previously reported for traditional literature</a:t>
            </a:r>
          </a:p>
          <a:p>
            <a:endParaRPr lang="en-US" b="0" i="0" dirty="0">
              <a:solidFill>
                <a:srgbClr val="202020"/>
              </a:solidFill>
              <a:effectLst/>
              <a:latin typeface="Helvetica" panose="020B0604020202020204" pitchFamily="34" charset="0"/>
            </a:endParaRPr>
          </a:p>
          <a:p>
            <a:r>
              <a:rPr lang="en-US" b="0" i="0" dirty="0">
                <a:solidFill>
                  <a:srgbClr val="333333"/>
                </a:solidFill>
                <a:effectLst/>
                <a:latin typeface="arial" panose="020B0604020202020204" pitchFamily="34" charset="0"/>
              </a:rPr>
              <a:t>We compared the results in published RRs (</a:t>
            </a:r>
            <a:r>
              <a:rPr lang="en-US" b="0" i="1" dirty="0">
                <a:solidFill>
                  <a:srgbClr val="333333"/>
                </a:solidFill>
                <a:effectLst/>
                <a:latin typeface="arial" panose="020B0604020202020204" pitchFamily="34" charset="0"/>
              </a:rPr>
              <a:t>N</a:t>
            </a:r>
            <a:r>
              <a:rPr lang="en-US" b="0" i="0" dirty="0">
                <a:solidFill>
                  <a:srgbClr val="333333"/>
                </a:solidFill>
                <a:effectLst/>
                <a:latin typeface="arial" panose="020B0604020202020204" pitchFamily="34" charset="0"/>
              </a:rPr>
              <a:t> = 71 as of November 2018) with a random sample of hypothesis-testing studies from the standard literature (</a:t>
            </a:r>
            <a:r>
              <a:rPr lang="en-US" b="0" i="1" dirty="0">
                <a:solidFill>
                  <a:srgbClr val="333333"/>
                </a:solidFill>
                <a:effectLst/>
                <a:latin typeface="arial" panose="020B0604020202020204" pitchFamily="34" charset="0"/>
              </a:rPr>
              <a:t>N</a:t>
            </a:r>
            <a:r>
              <a:rPr lang="en-US" b="0" i="0" dirty="0">
                <a:solidFill>
                  <a:srgbClr val="333333"/>
                </a:solidFill>
                <a:effectLst/>
                <a:latin typeface="arial" panose="020B0604020202020204" pitchFamily="34" charset="0"/>
              </a:rPr>
              <a:t> = 152) in psychology. Analyzing the first hypothesis of each article, we found 96% positive results in standard reports but only 44% positive results in RRs.</a:t>
            </a:r>
            <a:r>
              <a:rPr lang="en-US" b="0" i="0" dirty="0">
                <a:solidFill>
                  <a:srgbClr val="202020"/>
                </a:solidFill>
                <a:effectLst/>
                <a:latin typeface="Helvetica" panose="020B0604020202020204" pitchFamily="34" charset="0"/>
              </a:rPr>
              <a:t> </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12</a:t>
            </a:fld>
            <a:endParaRPr lang="en-GB" dirty="0"/>
          </a:p>
        </p:txBody>
      </p:sp>
    </p:spTree>
    <p:extLst>
      <p:ext uri="{BB962C8B-B14F-4D97-AF65-F5344CB8AC3E}">
        <p14:creationId xmlns:p14="http://schemas.microsoft.com/office/powerpoint/2010/main" val="3319813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7F425-DA83-4727-995E-3AF98FAEB5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659A5BE-359E-465A-8CBB-FBAA0D8CBA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F3DE454-CF59-4271-9EA9-86192D31D7BC}"/>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82777EBC-835E-4416-A947-7F829CB0632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D43568-AB32-41D0-908B-29631DB97060}"/>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676588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DF048-D4CD-44F6-9498-8C80F801694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7899063-D785-4E64-B3A0-9233366B11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960A9E1-CF92-4599-A8B4-A1884CCEE3DC}"/>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DC47310B-8D8A-494E-B31E-EE6915CAB8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BA24A83-D2FB-4336-B83E-63DD28EEEEEB}"/>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431318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D89F2B-1762-43E5-B29C-68DCAE0A8D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8FC79BC-6A90-42C3-A278-F560B3CCF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A12304-A2D2-43CF-BA83-F980B09E45E2}"/>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BB011766-B989-44E1-8A30-3942B733BB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65B505-3F34-4A10-A04E-3C4E5E4C3161}"/>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838370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05D45-CBD0-49BE-8F16-DB1B1D1CFE5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1E1E8A9-272B-4DD7-874F-ADEDC1E304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4CD0F8-255C-4B1B-AA10-CB57E520ECAB}"/>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00B0926A-51EB-4ECF-BC7E-9D9F64027A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1EE82CC-8631-43A2-8C8A-B5513BCE8C90}"/>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071785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E94DA-6873-4ACA-AB7E-FADC83C993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E1E856E-DFD4-4E7D-A179-DAA2CFDE36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6E8C67-82B1-423F-A87F-9EC6404722A4}"/>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8A0582B1-1CAE-426D-9E74-59F6F9C48CB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0BE571-1391-432D-9A7B-94A181BAF343}"/>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794211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1ABED-CD84-4551-A418-234223870FD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83D35E-6F66-4C7F-B463-0A007741F7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16818F5-21B8-43CE-9C89-479DD3C289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16E87E5-5362-4F69-B423-C6DFF24F3FC2}"/>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6" name="Footer Placeholder 5">
            <a:extLst>
              <a:ext uri="{FF2B5EF4-FFF2-40B4-BE49-F238E27FC236}">
                <a16:creationId xmlns:a16="http://schemas.microsoft.com/office/drawing/2014/main" id="{5F09AB95-B047-43F8-A291-92884C3E4A3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9C132E6-7ED0-41EC-9D38-0052A0255148}"/>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129548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5464E-DE28-492C-A45E-04F43B523F7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0380E8-6611-4909-A0A0-0E10F9FC77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F7F5DF-35BA-4F66-82B0-7B663CE0F0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038DEC6-4E33-474D-AA17-956EC94AC7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9BF81-15FA-4582-AA6E-FB4B49DC20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00A78C0-2EE5-4B53-81D9-F77336275F49}"/>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8" name="Footer Placeholder 7">
            <a:extLst>
              <a:ext uri="{FF2B5EF4-FFF2-40B4-BE49-F238E27FC236}">
                <a16:creationId xmlns:a16="http://schemas.microsoft.com/office/drawing/2014/main" id="{D19089BC-B782-4155-A984-7FEE08A4B82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9D3079F-18B8-43AD-A32B-B2A12465C56E}"/>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085599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E99A8-CE3B-4689-8E5E-12022DD9060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6F8FBBB-A15E-4412-80C5-5E7E9487CD5F}"/>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4" name="Footer Placeholder 3">
            <a:extLst>
              <a:ext uri="{FF2B5EF4-FFF2-40B4-BE49-F238E27FC236}">
                <a16:creationId xmlns:a16="http://schemas.microsoft.com/office/drawing/2014/main" id="{C3099F2C-7A98-47FB-A5A2-CE6F0C15580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47FC758-C03F-4A45-ABF3-C49C78B407CF}"/>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2312739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6A9C7E-1A2A-4543-9087-5F0CCA04C7BC}"/>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3" name="Footer Placeholder 2">
            <a:extLst>
              <a:ext uri="{FF2B5EF4-FFF2-40B4-BE49-F238E27FC236}">
                <a16:creationId xmlns:a16="http://schemas.microsoft.com/office/drawing/2014/main" id="{BAC93069-2386-4BA5-9375-C4912AC5B5D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2430417-5108-440D-922E-52F441AB3D7F}"/>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30046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398E6-0DA8-47A7-9EC0-2E0167574D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32C955A-76B6-4507-9B0F-B72B1562F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348295D-29B8-4216-AB3A-844B40D84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81E0B7-7F0A-40F2-9435-5C1A212B8E2D}"/>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6" name="Footer Placeholder 5">
            <a:extLst>
              <a:ext uri="{FF2B5EF4-FFF2-40B4-BE49-F238E27FC236}">
                <a16:creationId xmlns:a16="http://schemas.microsoft.com/office/drawing/2014/main" id="{10C0831C-0582-41CB-9060-8438FCA62A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ED64093-7AEC-4416-AD5A-6FAC834F4196}"/>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839800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F6DC8-8588-40FF-8104-CEFCC871E9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75ECBA8-19A7-4CC1-B9B0-259874700E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1671DB8-CE26-4B96-936A-96975CBFD3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CDF0A5-6B08-4ACF-BC8E-D699CF5B3C8F}"/>
              </a:ext>
            </a:extLst>
          </p:cNvPr>
          <p:cNvSpPr>
            <a:spLocks noGrp="1"/>
          </p:cNvSpPr>
          <p:nvPr>
            <p:ph type="dt" sz="half" idx="10"/>
          </p:nvPr>
        </p:nvSpPr>
        <p:spPr/>
        <p:txBody>
          <a:bodyPr/>
          <a:lstStyle/>
          <a:p>
            <a:fld id="{0BEE30C9-077E-4796-9CFA-BDF7D875747B}" type="datetimeFigureOut">
              <a:rPr lang="en-GB" smtClean="0"/>
              <a:t>07/05/2025</a:t>
            </a:fld>
            <a:endParaRPr lang="en-GB"/>
          </a:p>
        </p:txBody>
      </p:sp>
      <p:sp>
        <p:nvSpPr>
          <p:cNvPr id="6" name="Footer Placeholder 5">
            <a:extLst>
              <a:ext uri="{FF2B5EF4-FFF2-40B4-BE49-F238E27FC236}">
                <a16:creationId xmlns:a16="http://schemas.microsoft.com/office/drawing/2014/main" id="{F8029B0B-71DF-4E02-90B0-B901D420C48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67248D6-6D22-4C4E-B0A8-687FC64BA6A9}"/>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954558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A0E504-961F-4168-A0AC-16232F7CFF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5975F03-AF6D-43F3-BB10-FBBDABAE01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CFC631C-45FE-47E2-8CEC-9CCB8DE911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EE30C9-077E-4796-9CFA-BDF7D875747B}" type="datetimeFigureOut">
              <a:rPr lang="en-GB" smtClean="0"/>
              <a:t>07/05/2025</a:t>
            </a:fld>
            <a:endParaRPr lang="en-GB"/>
          </a:p>
        </p:txBody>
      </p:sp>
      <p:sp>
        <p:nvSpPr>
          <p:cNvPr id="5" name="Footer Placeholder 4">
            <a:extLst>
              <a:ext uri="{FF2B5EF4-FFF2-40B4-BE49-F238E27FC236}">
                <a16:creationId xmlns:a16="http://schemas.microsoft.com/office/drawing/2014/main" id="{CFAB24D8-D38F-4E4B-83CF-C969B3CC8E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CD6C7C4-7DEF-46D4-9A40-CDDEB569EF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87A335-4EEA-455D-8FC7-72848F8729D4}" type="slidenum">
              <a:rPr lang="en-GB" smtClean="0"/>
              <a:t>‹#›</a:t>
            </a:fld>
            <a:endParaRPr lang="en-GB"/>
          </a:p>
        </p:txBody>
      </p:sp>
    </p:spTree>
    <p:extLst>
      <p:ext uri="{BB962C8B-B14F-4D97-AF65-F5344CB8AC3E}">
        <p14:creationId xmlns:p14="http://schemas.microsoft.com/office/powerpoint/2010/main" val="783103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link.springer.com/article/10.1186/s12915-024-02101-x" TargetMode="External"/><Relationship Id="rId2" Type="http://schemas.openxmlformats.org/officeDocument/2006/relationships/hyperlink" Target="https://osf.io/p2sjx" TargetMode="External"/><Relationship Id="rId1" Type="http://schemas.openxmlformats.org/officeDocument/2006/relationships/slideLayout" Target="../slideLayouts/slideLayout2.xml"/><Relationship Id="rId5" Type="http://schemas.openxmlformats.org/officeDocument/2006/relationships/hyperlink" Target="https://shs.hal.science/halshs-03897719/file/Guide%20to%20RR%20for%20economists.pdf" TargetMode="External"/><Relationship Id="rId4" Type="http://schemas.openxmlformats.org/officeDocument/2006/relationships/hyperlink" Target="https://pure-oai.bham.ac.uk/ws/portalfiles/portal/201133358/10.1177_25152459231162567.pdf"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D4033-5EFB-420F-BEC9-EFDC8C4D1135}"/>
              </a:ext>
            </a:extLst>
          </p:cNvPr>
          <p:cNvSpPr>
            <a:spLocks noGrp="1"/>
          </p:cNvSpPr>
          <p:nvPr>
            <p:ph type="ctrTitle"/>
          </p:nvPr>
        </p:nvSpPr>
        <p:spPr/>
        <p:txBody>
          <a:bodyPr>
            <a:normAutofit/>
          </a:bodyPr>
          <a:lstStyle/>
          <a:p>
            <a:r>
              <a:rPr lang="en-GB" dirty="0">
                <a:latin typeface="Arial" panose="020B0604020202020204" pitchFamily="34" charset="0"/>
                <a:cs typeface="Arial" panose="020B0604020202020204" pitchFamily="34" charset="0"/>
              </a:rPr>
              <a:t>Open Scholarship: </a:t>
            </a:r>
            <a:br>
              <a:rPr lang="en-GB" dirty="0">
                <a:latin typeface="Arial" panose="020B0604020202020204" pitchFamily="34" charset="0"/>
                <a:cs typeface="Arial" panose="020B0604020202020204" pitchFamily="34" charset="0"/>
              </a:rPr>
            </a:br>
            <a:r>
              <a:rPr lang="en-GB" dirty="0">
                <a:latin typeface="Arial" panose="020B0604020202020204" pitchFamily="34" charset="0"/>
                <a:cs typeface="Arial" panose="020B0604020202020204" pitchFamily="34" charset="0"/>
              </a:rPr>
              <a:t>Registered Report</a:t>
            </a:r>
          </a:p>
        </p:txBody>
      </p:sp>
      <p:sp>
        <p:nvSpPr>
          <p:cNvPr id="3" name="Subtitle 2">
            <a:extLst>
              <a:ext uri="{FF2B5EF4-FFF2-40B4-BE49-F238E27FC236}">
                <a16:creationId xmlns:a16="http://schemas.microsoft.com/office/drawing/2014/main" id="{E12A92FF-8F82-4B54-89F7-1528EAF47D00}"/>
              </a:ext>
            </a:extLst>
          </p:cNvPr>
          <p:cNvSpPr>
            <a:spLocks noGrp="1"/>
          </p:cNvSpPr>
          <p:nvPr>
            <p:ph type="subTitle" idx="1"/>
          </p:nvPr>
        </p:nvSpPr>
        <p:spPr>
          <a:xfrm>
            <a:off x="1524000" y="4572000"/>
            <a:ext cx="9144000" cy="685800"/>
          </a:xfrm>
        </p:spPr>
        <p:txBody>
          <a:bodyPr>
            <a:normAutofit fontScale="85000" lnSpcReduction="20000"/>
          </a:bodyPr>
          <a:lstStyle/>
          <a:p>
            <a:r>
              <a:rPr lang="en-GB" dirty="0">
                <a:latin typeface="Arial" panose="020B0604020202020204" pitchFamily="34" charset="0"/>
                <a:cs typeface="Arial" panose="020B0604020202020204" pitchFamily="34" charset="0"/>
              </a:rPr>
              <a:t>Anna Nowakowska &amp;</a:t>
            </a:r>
          </a:p>
          <a:p>
            <a:r>
              <a:rPr lang="en-GB" dirty="0">
                <a:latin typeface="Arial" panose="020B0604020202020204" pitchFamily="34" charset="0"/>
                <a:cs typeface="Arial" panose="020B0604020202020204" pitchFamily="34" charset="0"/>
              </a:rPr>
              <a:t>Mahmoud Elsherif</a:t>
            </a:r>
          </a:p>
        </p:txBody>
      </p:sp>
    </p:spTree>
    <p:extLst>
      <p:ext uri="{BB962C8B-B14F-4D97-AF65-F5344CB8AC3E}">
        <p14:creationId xmlns:p14="http://schemas.microsoft.com/office/powerpoint/2010/main" val="2366342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Stage 2</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fontScale="92500" lnSpcReduction="20000"/>
          </a:bodyPr>
          <a:lstStyle/>
          <a:p>
            <a:pPr marL="0" indent="0">
              <a:buNone/>
            </a:pPr>
            <a:r>
              <a:rPr lang="en-US" sz="3200" b="1" dirty="0">
                <a:latin typeface="Arial" panose="020B0604020202020204" pitchFamily="34" charset="0"/>
                <a:cs typeface="Arial" panose="020B0604020202020204" pitchFamily="34" charset="0"/>
              </a:rPr>
              <a:t>STAGE 2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Carry out study</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Resubmit completed </a:t>
            </a:r>
            <a:r>
              <a:rPr lang="en-US" sz="3200" b="1" dirty="0">
                <a:latin typeface="Arial" panose="020B0604020202020204" pitchFamily="34" charset="0"/>
                <a:cs typeface="Arial" panose="020B0604020202020204" pitchFamily="34" charset="0"/>
              </a:rPr>
              <a:t>STAGE 2 </a:t>
            </a:r>
            <a:r>
              <a:rPr lang="en-US" sz="3200" dirty="0">
                <a:latin typeface="Arial" panose="020B0604020202020204" pitchFamily="34" charset="0"/>
                <a:cs typeface="Arial" panose="020B0604020202020204" pitchFamily="34" charset="0"/>
              </a:rPr>
              <a:t>manuscript:</a:t>
            </a:r>
          </a:p>
          <a:p>
            <a:r>
              <a:rPr lang="en-US" sz="3200" dirty="0">
                <a:latin typeface="Arial" panose="020B0604020202020204" pitchFamily="34" charset="0"/>
                <a:cs typeface="Arial" panose="020B0604020202020204" pitchFamily="34" charset="0"/>
              </a:rPr>
              <a:t>Introductions &amp; Methods (past tense, otherwise unchanged)</a:t>
            </a:r>
          </a:p>
          <a:p>
            <a:r>
              <a:rPr lang="en-US" sz="3200" dirty="0">
                <a:latin typeface="Arial" panose="020B0604020202020204" pitchFamily="34" charset="0"/>
                <a:cs typeface="Arial" panose="020B0604020202020204" pitchFamily="34" charset="0"/>
              </a:rPr>
              <a:t>Results (new)</a:t>
            </a:r>
          </a:p>
          <a:p>
            <a:r>
              <a:rPr lang="en-US" sz="3200" dirty="0">
                <a:latin typeface="Arial" panose="020B0604020202020204" pitchFamily="34" charset="0"/>
                <a:cs typeface="Arial" panose="020B0604020202020204" pitchFamily="34" charset="0"/>
              </a:rPr>
              <a:t>Discussion (new)</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Stage 2 peer reviews assess:</a:t>
            </a:r>
          </a:p>
          <a:p>
            <a:pPr lvl="1"/>
            <a:r>
              <a:rPr lang="en-US" sz="2800" dirty="0">
                <a:latin typeface="Arial" panose="020B0604020202020204" pitchFamily="34" charset="0"/>
                <a:cs typeface="Arial" panose="020B0604020202020204" pitchFamily="34" charset="0"/>
              </a:rPr>
              <a:t>Compliance with study protocol</a:t>
            </a:r>
          </a:p>
          <a:p>
            <a:pPr lvl="1"/>
            <a:r>
              <a:rPr lang="en-US" sz="2800" dirty="0">
                <a:latin typeface="Arial" panose="020B0604020202020204" pitchFamily="34" charset="0"/>
                <a:cs typeface="Arial" panose="020B0604020202020204" pitchFamily="34" charset="0"/>
              </a:rPr>
              <a:t>Whether conclusions are based on the evidence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12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Benefit: Eliminates researcher and</a:t>
            </a:r>
            <a:b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reporting bias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a:bodyPr>
          <a:lstStyle/>
          <a:p>
            <a:r>
              <a:rPr lang="en-US" sz="3200" dirty="0">
                <a:latin typeface="Arial" panose="020B0604020202020204" pitchFamily="34" charset="0"/>
                <a:cs typeface="Arial" panose="020B0604020202020204" pitchFamily="34" charset="0"/>
              </a:rPr>
              <a:t>Publication decision before results are known eliminates: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p-hacking &amp; </a:t>
            </a:r>
            <a:r>
              <a:rPr lang="en-US" sz="3200" dirty="0" err="1">
                <a:latin typeface="Arial" panose="020B0604020202020204" pitchFamily="34" charset="0"/>
                <a:cs typeface="Arial" panose="020B0604020202020204" pitchFamily="34" charset="0"/>
              </a:rPr>
              <a:t>HARKing</a:t>
            </a:r>
            <a:endParaRPr lang="en-US" sz="32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 Not possible</a:t>
            </a:r>
          </a:p>
          <a:p>
            <a:pPr lvl="1"/>
            <a:r>
              <a:rPr lang="en-US" sz="2800" dirty="0">
                <a:latin typeface="Arial" panose="020B0604020202020204" pitchFamily="34" charset="0"/>
                <a:cs typeface="Arial" panose="020B0604020202020204" pitchFamily="34" charset="0"/>
              </a:rPr>
              <a:t> Not incentivized</a:t>
            </a:r>
          </a:p>
          <a:p>
            <a:pPr lvl="1"/>
            <a:endParaRPr lang="en-US" sz="28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Publication bias – by journals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Outcome bias – by reviewers</a:t>
            </a:r>
          </a:p>
          <a:p>
            <a:pPr lvl="1"/>
            <a:r>
              <a:rPr lang="en-US" sz="2800" dirty="0">
                <a:latin typeface="Arial" panose="020B0604020202020204" pitchFamily="34" charset="0"/>
                <a:cs typeface="Arial" panose="020B0604020202020204" pitchFamily="34" charset="0"/>
              </a:rPr>
              <a:t>Not possible</a:t>
            </a:r>
          </a:p>
        </p:txBody>
      </p:sp>
    </p:spTree>
    <p:extLst>
      <p:ext uri="{BB962C8B-B14F-4D97-AF65-F5344CB8AC3E}">
        <p14:creationId xmlns:p14="http://schemas.microsoft.com/office/powerpoint/2010/main" val="51388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Benefit: Eliminates researcher and</a:t>
            </a:r>
            <a:b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reporting bias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6F10A898-45C1-044E-7BCC-669BEFC0D393}"/>
              </a:ext>
            </a:extLst>
          </p:cNvPr>
          <p:cNvPicPr>
            <a:picLocks noChangeAspect="1"/>
          </p:cNvPicPr>
          <p:nvPr/>
        </p:nvPicPr>
        <p:blipFill rotWithShape="1">
          <a:blip r:embed="rId3"/>
          <a:srcRect l="37396" t="43333" r="42604" b="30556"/>
          <a:stretch/>
        </p:blipFill>
        <p:spPr>
          <a:xfrm>
            <a:off x="520700" y="1517433"/>
            <a:ext cx="5054600" cy="3711972"/>
          </a:xfrm>
          <a:prstGeom prst="rect">
            <a:avLst/>
          </a:prstGeom>
        </p:spPr>
      </p:pic>
      <p:pic>
        <p:nvPicPr>
          <p:cNvPr id="8" name="Picture 7">
            <a:extLst>
              <a:ext uri="{FF2B5EF4-FFF2-40B4-BE49-F238E27FC236}">
                <a16:creationId xmlns:a16="http://schemas.microsoft.com/office/drawing/2014/main" id="{4133E03D-758E-1508-EBF9-CEB3582E75D6}"/>
              </a:ext>
            </a:extLst>
          </p:cNvPr>
          <p:cNvPicPr>
            <a:picLocks noChangeAspect="1"/>
          </p:cNvPicPr>
          <p:nvPr/>
        </p:nvPicPr>
        <p:blipFill rotWithShape="1">
          <a:blip r:embed="rId3"/>
          <a:srcRect l="62784" t="43093" r="17216" b="31939"/>
          <a:stretch/>
        </p:blipFill>
        <p:spPr>
          <a:xfrm>
            <a:off x="6184900" y="1442980"/>
            <a:ext cx="5054600" cy="3549361"/>
          </a:xfrm>
          <a:prstGeom prst="rect">
            <a:avLst/>
          </a:prstGeom>
        </p:spPr>
      </p:pic>
      <p:sp>
        <p:nvSpPr>
          <p:cNvPr id="10" name="TextBox 9">
            <a:extLst>
              <a:ext uri="{FF2B5EF4-FFF2-40B4-BE49-F238E27FC236}">
                <a16:creationId xmlns:a16="http://schemas.microsoft.com/office/drawing/2014/main" id="{C524E63F-F583-DCB8-7551-1C9DEBDA2C97}"/>
              </a:ext>
            </a:extLst>
          </p:cNvPr>
          <p:cNvSpPr txBox="1"/>
          <p:nvPr/>
        </p:nvSpPr>
        <p:spPr>
          <a:xfrm>
            <a:off x="63500" y="4746704"/>
            <a:ext cx="6794500" cy="224676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Hypotheses are ~5 times more likely to be unsupported in Registered Reports compared with regular articles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Allen C, </a:t>
            </a:r>
            <a:r>
              <a:rPr lang="en-US" sz="2000" dirty="0" err="1">
                <a:latin typeface="Arial" panose="020B0604020202020204" pitchFamily="34" charset="0"/>
                <a:cs typeface="Arial" panose="020B0604020202020204" pitchFamily="34" charset="0"/>
              </a:rPr>
              <a:t>Mehler</a:t>
            </a:r>
            <a:r>
              <a:rPr lang="en-US" sz="2000" dirty="0">
                <a:latin typeface="Arial" panose="020B0604020202020204" pitchFamily="34" charset="0"/>
                <a:cs typeface="Arial" panose="020B0604020202020204" pitchFamily="34" charset="0"/>
              </a:rPr>
              <a:t> DMA (2019) Open science challenges, benefits and tips in early career and beyond. </a:t>
            </a:r>
            <a:r>
              <a:rPr lang="en-US" sz="2000" i="1" dirty="0" err="1">
                <a:latin typeface="Arial" panose="020B0604020202020204" pitchFamily="34" charset="0"/>
                <a:cs typeface="Arial" panose="020B0604020202020204" pitchFamily="34" charset="0"/>
              </a:rPr>
              <a:t>PLoS</a:t>
            </a:r>
            <a:r>
              <a:rPr lang="en-US" sz="2000" i="1" dirty="0">
                <a:latin typeface="Arial" panose="020B0604020202020204" pitchFamily="34" charset="0"/>
                <a:cs typeface="Arial" panose="020B0604020202020204" pitchFamily="34" charset="0"/>
              </a:rPr>
              <a:t> Biol 17</a:t>
            </a:r>
            <a:r>
              <a:rPr lang="en-US" sz="2000" dirty="0">
                <a:latin typeface="Arial" panose="020B0604020202020204" pitchFamily="34" charset="0"/>
                <a:cs typeface="Arial" panose="020B0604020202020204" pitchFamily="34" charset="0"/>
              </a:rPr>
              <a:t>(5): e3000246. https://doi.org/10.1371/journal.pbio.3000246 </a:t>
            </a:r>
            <a:endParaRPr lang="en-GB" sz="20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67A149CD-52A7-522C-8539-852F061083E2}"/>
              </a:ext>
            </a:extLst>
          </p:cNvPr>
          <p:cNvSpPr txBox="1"/>
          <p:nvPr/>
        </p:nvSpPr>
        <p:spPr>
          <a:xfrm>
            <a:off x="6616702" y="4768394"/>
            <a:ext cx="6096000" cy="203132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96% positive results in standard reports, but only 44% positive results in Registered Reports (based on the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first hypothesis) </a:t>
            </a:r>
          </a:p>
          <a:p>
            <a:r>
              <a:rPr lang="en-US" sz="1800" dirty="0">
                <a:latin typeface="Arial" panose="020B0604020202020204" pitchFamily="34" charset="0"/>
                <a:cs typeface="Arial" panose="020B0604020202020204" pitchFamily="34" charset="0"/>
              </a:rPr>
              <a:t>Scheel, A. M., </a:t>
            </a:r>
            <a:r>
              <a:rPr lang="en-US" sz="1800" dirty="0" err="1">
                <a:latin typeface="Arial" panose="020B0604020202020204" pitchFamily="34" charset="0"/>
                <a:cs typeface="Arial" panose="020B0604020202020204" pitchFamily="34" charset="0"/>
              </a:rPr>
              <a:t>Schijen</a:t>
            </a:r>
            <a:r>
              <a:rPr lang="en-US" sz="1800" dirty="0">
                <a:latin typeface="Arial" panose="020B0604020202020204" pitchFamily="34" charset="0"/>
                <a:cs typeface="Arial" panose="020B0604020202020204" pitchFamily="34" charset="0"/>
              </a:rPr>
              <a:t>, M., &amp; </a:t>
            </a:r>
            <a:r>
              <a:rPr lang="en-US" sz="1800" dirty="0" err="1">
                <a:latin typeface="Arial" panose="020B0604020202020204" pitchFamily="34" charset="0"/>
                <a:cs typeface="Arial" panose="020B0604020202020204" pitchFamily="34" charset="0"/>
              </a:rPr>
              <a:t>Lakens</a:t>
            </a:r>
            <a:r>
              <a:rPr lang="en-US" sz="1800" dirty="0">
                <a:latin typeface="Arial" panose="020B0604020202020204" pitchFamily="34" charset="0"/>
                <a:cs typeface="Arial" panose="020B0604020202020204" pitchFamily="34" charset="0"/>
              </a:rPr>
              <a:t>, D. (2020,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February 5). An excess of positive results: Comparing</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the standard Psychology literature with Registered Reports. https://doi.org/10.31234/osf.io/p6e9</a:t>
            </a:r>
          </a:p>
        </p:txBody>
      </p:sp>
    </p:spTree>
    <p:extLst>
      <p:ext uri="{BB962C8B-B14F-4D97-AF65-F5344CB8AC3E}">
        <p14:creationId xmlns:p14="http://schemas.microsoft.com/office/powerpoint/2010/main" val="304149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789229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I get </a:t>
            </a:r>
            <a:r>
              <a:rPr lang="en-US" sz="3200" b="1" dirty="0">
                <a:solidFill>
                  <a:schemeClr val="bg2"/>
                </a:solidFill>
                <a:latin typeface="Arial" panose="020B0604020202020204" pitchFamily="34" charset="0"/>
                <a:cs typeface="Arial" panose="020B0604020202020204" pitchFamily="34" charset="0"/>
              </a:rPr>
              <a:t>significant</a:t>
            </a:r>
            <a:r>
              <a:rPr lang="en-US" sz="3200" dirty="0">
                <a:solidFill>
                  <a:schemeClr val="bg2"/>
                </a:solidFill>
                <a:latin typeface="Arial" panose="020B0604020202020204" pitchFamily="34" charset="0"/>
                <a:cs typeface="Arial" panose="020B0604020202020204" pitchFamily="34" charset="0"/>
              </a:rPr>
              <a:t> results?! </a:t>
            </a:r>
          </a:p>
          <a:p>
            <a:pPr marL="457200" indent="-457200">
              <a:buAutoNum type="arabicPeriod"/>
            </a:pPr>
            <a:endParaRPr lang="en-US" sz="3200" dirty="0">
              <a:solidFill>
                <a:schemeClr val="bg2"/>
              </a:solidFill>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work get </a:t>
            </a:r>
            <a:r>
              <a:rPr lang="en-US" sz="3200" b="1" dirty="0">
                <a:solidFill>
                  <a:schemeClr val="bg2"/>
                </a:solidFill>
                <a:latin typeface="Arial" panose="020B0604020202020204" pitchFamily="34" charset="0"/>
                <a:cs typeface="Arial" panose="020B0604020202020204" pitchFamily="34" charset="0"/>
              </a:rPr>
              <a:t>published</a:t>
            </a:r>
            <a:r>
              <a:rPr lang="en-US" sz="3200" dirty="0">
                <a:solidFill>
                  <a:schemeClr val="bg2"/>
                </a:solidFill>
                <a:latin typeface="Arial" panose="020B0604020202020204" pitchFamily="34" charset="0"/>
                <a:cs typeface="Arial" panose="020B0604020202020204" pitchFamily="34" charset="0"/>
              </a:rPr>
              <a:t>?!</a:t>
            </a:r>
            <a:endParaRPr lang="en-GB" sz="3200" dirty="0">
              <a:solidFill>
                <a:schemeClr val="bg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272837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D8954-A0D6-44C8-69CD-028C5FD1F79B}"/>
              </a:ext>
            </a:extLst>
          </p:cNvPr>
          <p:cNvSpPr>
            <a:spLocks noGrp="1"/>
          </p:cNvSpPr>
          <p:nvPr>
            <p:ph type="title"/>
          </p:nvPr>
        </p:nvSpPr>
        <p:spPr/>
        <p:txBody>
          <a:bodyPr/>
          <a:lstStyle/>
          <a:p>
            <a:r>
              <a:rPr lang="en-US" dirty="0"/>
              <a:t>Will my design capture the effect of interest?</a:t>
            </a:r>
            <a:endParaRPr lang="en-GB" dirty="0"/>
          </a:p>
        </p:txBody>
      </p:sp>
      <p:sp>
        <p:nvSpPr>
          <p:cNvPr id="3" name="Content Placeholder 2">
            <a:extLst>
              <a:ext uri="{FF2B5EF4-FFF2-40B4-BE49-F238E27FC236}">
                <a16:creationId xmlns:a16="http://schemas.microsoft.com/office/drawing/2014/main" id="{1A17FC15-69E5-13EB-3FF8-56627CA732DD}"/>
              </a:ext>
            </a:extLst>
          </p:cNvPr>
          <p:cNvSpPr>
            <a:spLocks noGrp="1"/>
          </p:cNvSpPr>
          <p:nvPr>
            <p:ph idx="1"/>
          </p:nvPr>
        </p:nvSpPr>
        <p:spPr>
          <a:xfrm>
            <a:off x="838200" y="1825624"/>
            <a:ext cx="10515600" cy="5032375"/>
          </a:xfrm>
        </p:spPr>
        <p:txBody>
          <a:bodyPr>
            <a:normAutofit fontScale="92500" lnSpcReduction="20000"/>
          </a:bodyPr>
          <a:lstStyle/>
          <a:p>
            <a:r>
              <a:rPr lang="en-US" dirty="0"/>
              <a:t>More likely to observe an effect</a:t>
            </a:r>
            <a:r>
              <a:rPr lang="en-US" baseline="30000" dirty="0"/>
              <a:t>*</a:t>
            </a:r>
            <a:r>
              <a:rPr lang="en-US" dirty="0"/>
              <a:t> with a Registered Report because:</a:t>
            </a:r>
          </a:p>
          <a:p>
            <a:endParaRPr lang="en-US" dirty="0"/>
          </a:p>
          <a:p>
            <a:pPr marL="0" indent="0">
              <a:buNone/>
            </a:pPr>
            <a:r>
              <a:rPr lang="en-US" dirty="0"/>
              <a:t>✓Power </a:t>
            </a:r>
          </a:p>
          <a:p>
            <a:pPr lvl="1"/>
            <a:r>
              <a:rPr lang="en-US" dirty="0"/>
              <a:t>Most journals require </a:t>
            </a:r>
            <a:r>
              <a:rPr lang="en-US" b="1" dirty="0"/>
              <a:t>&gt;80% power</a:t>
            </a:r>
          </a:p>
          <a:p>
            <a:pPr lvl="1"/>
            <a:endParaRPr lang="en-US" b="1" dirty="0"/>
          </a:p>
          <a:p>
            <a:pPr marL="0" indent="0">
              <a:buNone/>
            </a:pPr>
            <a:r>
              <a:rPr lang="en-US" dirty="0"/>
              <a:t>✓Positive controls</a:t>
            </a:r>
          </a:p>
          <a:p>
            <a:pPr lvl="1"/>
            <a:r>
              <a:rPr lang="en-US" dirty="0"/>
              <a:t>Journals require </a:t>
            </a:r>
            <a:r>
              <a:rPr lang="en-US" b="1" dirty="0"/>
              <a:t>positive controls </a:t>
            </a:r>
            <a:r>
              <a:rPr lang="en-US" dirty="0"/>
              <a:t>or quality checks to confirm that the design is a fair test of the hypothesis </a:t>
            </a:r>
          </a:p>
          <a:p>
            <a:pPr marL="0" indent="0">
              <a:buNone/>
            </a:pPr>
            <a:endParaRPr lang="en-US" dirty="0"/>
          </a:p>
          <a:p>
            <a:pPr marL="0" indent="0">
              <a:buNone/>
            </a:pPr>
            <a:r>
              <a:rPr lang="en-US" dirty="0"/>
              <a:t>✓Review focus &amp; timing  </a:t>
            </a:r>
          </a:p>
          <a:p>
            <a:pPr lvl="1"/>
            <a:r>
              <a:rPr lang="en-US" dirty="0"/>
              <a:t>Stage 1 reviews focus on the importance of research question &amp; </a:t>
            </a:r>
            <a:r>
              <a:rPr lang="en-US" b="1" dirty="0" err="1"/>
              <a:t>rigour</a:t>
            </a:r>
            <a:r>
              <a:rPr lang="en-US" dirty="0"/>
              <a:t> of methodology </a:t>
            </a:r>
          </a:p>
          <a:p>
            <a:pPr lvl="1"/>
            <a:r>
              <a:rPr lang="en-US" b="1" dirty="0"/>
              <a:t>Improve</a:t>
            </a:r>
            <a:r>
              <a:rPr lang="en-US" dirty="0"/>
              <a:t> the study based on reviewer feedback </a:t>
            </a:r>
          </a:p>
          <a:p>
            <a:pPr marL="457200" lvl="1" indent="0">
              <a:buNone/>
            </a:pPr>
            <a:r>
              <a:rPr lang="en-US" dirty="0"/>
              <a:t>* If an effect exists</a:t>
            </a:r>
          </a:p>
        </p:txBody>
      </p:sp>
    </p:spTree>
    <p:extLst>
      <p:ext uri="{BB962C8B-B14F-4D97-AF65-F5344CB8AC3E}">
        <p14:creationId xmlns:p14="http://schemas.microsoft.com/office/powerpoint/2010/main" val="1150163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7CBA-9151-A7CD-5597-233DBC3C205B}"/>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Benefit: Peer review – when it’s most helpful</a:t>
            </a:r>
            <a:endParaRPr lang="en-GB"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86D7A11-EFA3-7821-8B99-0325460FB47C}"/>
              </a:ext>
            </a:extLst>
          </p:cNvPr>
          <p:cNvPicPr>
            <a:picLocks noChangeAspect="1"/>
          </p:cNvPicPr>
          <p:nvPr/>
        </p:nvPicPr>
        <p:blipFill rotWithShape="1">
          <a:blip r:embed="rId2"/>
          <a:srcRect l="37396" t="42222" r="14375" b="19815"/>
          <a:stretch/>
        </p:blipFill>
        <p:spPr>
          <a:xfrm>
            <a:off x="927100" y="2095499"/>
            <a:ext cx="10426700" cy="4616573"/>
          </a:xfrm>
          <a:prstGeom prst="rect">
            <a:avLst/>
          </a:prstGeom>
        </p:spPr>
      </p:pic>
    </p:spTree>
    <p:extLst>
      <p:ext uri="{BB962C8B-B14F-4D97-AF65-F5344CB8AC3E}">
        <p14:creationId xmlns:p14="http://schemas.microsoft.com/office/powerpoint/2010/main" val="1833405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7CBA-9151-A7CD-5597-233DBC3C205B}"/>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Benefit: Peer review – reviewers are engaged</a:t>
            </a:r>
            <a:endParaRPr lang="en-GB"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644C806-01EB-A652-2957-3E7B0D93E4F2}"/>
              </a:ext>
            </a:extLst>
          </p:cNvPr>
          <p:cNvPicPr>
            <a:picLocks noChangeAspect="1"/>
          </p:cNvPicPr>
          <p:nvPr/>
        </p:nvPicPr>
        <p:blipFill rotWithShape="1">
          <a:blip r:embed="rId2"/>
          <a:srcRect l="38438" t="46482" r="16145" b="17037"/>
          <a:stretch/>
        </p:blipFill>
        <p:spPr>
          <a:xfrm>
            <a:off x="730411" y="1892299"/>
            <a:ext cx="11004389" cy="4972167"/>
          </a:xfrm>
          <a:prstGeom prst="rect">
            <a:avLst/>
          </a:prstGeom>
        </p:spPr>
      </p:pic>
    </p:spTree>
    <p:extLst>
      <p:ext uri="{BB962C8B-B14F-4D97-AF65-F5344CB8AC3E}">
        <p14:creationId xmlns:p14="http://schemas.microsoft.com/office/powerpoint/2010/main" val="2912933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Peer review – when it’s most helpful</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lnSpcReduction="10000"/>
          </a:bodyPr>
          <a:lstStyle/>
          <a:p>
            <a:r>
              <a:rPr lang="en-US" sz="3200" dirty="0">
                <a:latin typeface="Arial" panose="020B0604020202020204" pitchFamily="34" charset="0"/>
                <a:cs typeface="Arial" panose="020B0604020202020204" pitchFamily="34" charset="0"/>
              </a:rPr>
              <a:t>Reflected in rejection rates: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Desk rejected *with the invitation to resubmit* once issues are addressed: about 60-70%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Desk rejected outright with no invitation to resubmit: ~5%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Rejected outright after Stage 1 review: about 10%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Rejected after Stage 2 review: 0%</a:t>
            </a:r>
          </a:p>
        </p:txBody>
      </p:sp>
    </p:spTree>
    <p:extLst>
      <p:ext uri="{BB962C8B-B14F-4D97-AF65-F5344CB8AC3E}">
        <p14:creationId xmlns:p14="http://schemas.microsoft.com/office/powerpoint/2010/main" val="398757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design capture the </a:t>
            </a:r>
            <a:r>
              <a:rPr lang="en-US" sz="3200" b="1" dirty="0">
                <a:solidFill>
                  <a:schemeClr val="bg2"/>
                </a:solidFill>
                <a:latin typeface="Arial" panose="020B0604020202020204" pitchFamily="34" charset="0"/>
                <a:cs typeface="Arial" panose="020B0604020202020204" pitchFamily="34" charset="0"/>
              </a:rPr>
              <a:t>effect</a:t>
            </a:r>
            <a:r>
              <a:rPr lang="en-US" sz="3200" dirty="0">
                <a:solidFill>
                  <a:schemeClr val="bg2"/>
                </a:solidFill>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work get </a:t>
            </a:r>
            <a:r>
              <a:rPr lang="en-US" sz="3200" b="1" dirty="0">
                <a:solidFill>
                  <a:schemeClr val="bg2"/>
                </a:solidFill>
                <a:latin typeface="Arial" panose="020B0604020202020204" pitchFamily="34" charset="0"/>
                <a:cs typeface="Arial" panose="020B0604020202020204" pitchFamily="34" charset="0"/>
              </a:rPr>
              <a:t>published</a:t>
            </a:r>
            <a:r>
              <a:rPr lang="en-US" sz="3200" dirty="0">
                <a:solidFill>
                  <a:schemeClr val="bg2"/>
                </a:solidFill>
                <a:latin typeface="Arial" panose="020B0604020202020204" pitchFamily="34" charset="0"/>
                <a:cs typeface="Arial" panose="020B0604020202020204" pitchFamily="34" charset="0"/>
              </a:rPr>
              <a:t>?!</a:t>
            </a:r>
            <a:endParaRPr lang="en-GB" sz="3200" dirty="0">
              <a:solidFill>
                <a:schemeClr val="bg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114818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5E25-A2FF-DCF0-9B11-70402380E2B9}"/>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C7F733F0-56BC-79DF-8550-E29CC2E36494}"/>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What are Registered Reports and how do they work?</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Benefits for the community and for us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How to write a Registered Report during your PhD</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3471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C6038-9FAD-2B34-FAB9-ABE3F62073BA}"/>
              </a:ext>
            </a:extLst>
          </p:cNvPr>
          <p:cNvPicPr>
            <a:picLocks noChangeAspect="1"/>
          </p:cNvPicPr>
          <p:nvPr/>
        </p:nvPicPr>
        <p:blipFill rotWithShape="1">
          <a:blip r:embed="rId3"/>
          <a:srcRect l="42813" t="40926" r="20937" b="15926"/>
          <a:stretch/>
        </p:blipFill>
        <p:spPr>
          <a:xfrm>
            <a:off x="2117739" y="1104900"/>
            <a:ext cx="7682137" cy="5143500"/>
          </a:xfrm>
          <a:prstGeom prst="rect">
            <a:avLst/>
          </a:prstGeom>
        </p:spPr>
      </p:pic>
    </p:spTree>
    <p:extLst>
      <p:ext uri="{BB962C8B-B14F-4D97-AF65-F5344CB8AC3E}">
        <p14:creationId xmlns:p14="http://schemas.microsoft.com/office/powerpoint/2010/main" val="2106905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So… Will I get significant results?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3"/>
            <a:ext cx="11925300" cy="4648200"/>
          </a:xfrm>
        </p:spPr>
        <p:txBody>
          <a:bodyPr/>
          <a:lstStyle/>
          <a:p>
            <a:pPr marL="0" indent="0">
              <a:buNone/>
            </a:pPr>
            <a:r>
              <a:rPr lang="en-US" sz="3200" dirty="0">
                <a:latin typeface="Arial" panose="020B0604020202020204" pitchFamily="34" charset="0"/>
                <a:cs typeface="Arial" panose="020B0604020202020204" pitchFamily="34" charset="0"/>
              </a:rPr>
              <a:t>Maybe, but…</a:t>
            </a:r>
          </a:p>
          <a:p>
            <a:pPr marL="0" indent="0">
              <a:buNone/>
            </a:pPr>
            <a:r>
              <a:rPr lang="en-US" sz="3200" dirty="0">
                <a:latin typeface="Arial" panose="020B0604020202020204" pitchFamily="34" charset="0"/>
                <a:cs typeface="Arial" panose="020B0604020202020204" pitchFamily="34" charset="0"/>
              </a:rPr>
              <a:t>The decision to publish happens </a:t>
            </a:r>
            <a:r>
              <a:rPr lang="en-US" sz="3200" b="1" dirty="0">
                <a:latin typeface="Arial" panose="020B0604020202020204" pitchFamily="34" charset="0"/>
                <a:cs typeface="Arial" panose="020B0604020202020204" pitchFamily="34" charset="0"/>
              </a:rPr>
              <a:t>before</a:t>
            </a:r>
            <a:r>
              <a:rPr lang="en-US" sz="3200" dirty="0">
                <a:latin typeface="Arial" panose="020B0604020202020204" pitchFamily="34" charset="0"/>
                <a:cs typeface="Arial" panose="020B0604020202020204" pitchFamily="34" charset="0"/>
              </a:rPr>
              <a:t> the research</a:t>
            </a:r>
          </a:p>
          <a:p>
            <a:pPr marL="0" indent="0">
              <a:buNone/>
            </a:pPr>
            <a:r>
              <a:rPr lang="en-US" sz="3200" dirty="0">
                <a:latin typeface="Arial" panose="020B0604020202020204" pitchFamily="34" charset="0"/>
                <a:cs typeface="Arial" panose="020B0604020202020204" pitchFamily="34" charset="0"/>
              </a:rPr>
              <a:t>is conducted</a:t>
            </a:r>
            <a:endParaRPr lang="en-US" sz="2000" dirty="0"/>
          </a:p>
        </p:txBody>
      </p:sp>
      <p:pic>
        <p:nvPicPr>
          <p:cNvPr id="3" name="Picture 2">
            <a:extLst>
              <a:ext uri="{FF2B5EF4-FFF2-40B4-BE49-F238E27FC236}">
                <a16:creationId xmlns:a16="http://schemas.microsoft.com/office/drawing/2014/main" id="{7677964A-38F1-E084-F7D3-6467FC518FD3}"/>
              </a:ext>
            </a:extLst>
          </p:cNvPr>
          <p:cNvPicPr>
            <a:picLocks noChangeAspect="1"/>
          </p:cNvPicPr>
          <p:nvPr/>
        </p:nvPicPr>
        <p:blipFill rotWithShape="1">
          <a:blip r:embed="rId3"/>
          <a:srcRect l="38334" t="55185" r="15728" b="26111"/>
          <a:stretch/>
        </p:blipFill>
        <p:spPr>
          <a:xfrm>
            <a:off x="838200" y="3841533"/>
            <a:ext cx="8763000" cy="2006946"/>
          </a:xfrm>
          <a:prstGeom prst="rect">
            <a:avLst/>
          </a:prstGeom>
        </p:spPr>
      </p:pic>
    </p:spTree>
    <p:extLst>
      <p:ext uri="{BB962C8B-B14F-4D97-AF65-F5344CB8AC3E}">
        <p14:creationId xmlns:p14="http://schemas.microsoft.com/office/powerpoint/2010/main" val="319016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design capture the </a:t>
            </a:r>
            <a:r>
              <a:rPr lang="en-US" sz="3200" b="1" dirty="0">
                <a:solidFill>
                  <a:schemeClr val="bg2"/>
                </a:solidFill>
                <a:latin typeface="Arial" panose="020B0604020202020204" pitchFamily="34" charset="0"/>
                <a:cs typeface="Arial" panose="020B0604020202020204" pitchFamily="34" charset="0"/>
              </a:rPr>
              <a:t>effect</a:t>
            </a:r>
            <a:r>
              <a:rPr lang="en-US" sz="3200" dirty="0">
                <a:solidFill>
                  <a:schemeClr val="bg2"/>
                </a:solidFill>
                <a:latin typeface="Arial" panose="020B0604020202020204" pitchFamily="34" charset="0"/>
                <a:cs typeface="Arial" panose="020B0604020202020204" pitchFamily="34" charset="0"/>
              </a:rPr>
              <a:t> of interest?! </a:t>
            </a:r>
          </a:p>
          <a:p>
            <a:pPr marL="457200" indent="-457200">
              <a:buAutoNum type="arabicPeriod"/>
            </a:pPr>
            <a:endParaRPr lang="en-US" sz="3200" dirty="0">
              <a:solidFill>
                <a:schemeClr val="bg2"/>
              </a:solidFill>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I get </a:t>
            </a:r>
            <a:r>
              <a:rPr lang="en-US" sz="3200" b="1" dirty="0">
                <a:solidFill>
                  <a:schemeClr val="bg2"/>
                </a:solidFill>
                <a:latin typeface="Arial" panose="020B0604020202020204" pitchFamily="34" charset="0"/>
                <a:cs typeface="Arial" panose="020B0604020202020204" pitchFamily="34" charset="0"/>
              </a:rPr>
              <a:t>significant</a:t>
            </a:r>
            <a:r>
              <a:rPr lang="en-US" sz="3200" dirty="0">
                <a:solidFill>
                  <a:schemeClr val="bg2"/>
                </a:solidFill>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216103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Will my work get published?</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4893647"/>
          </a:xfrm>
          <a:prstGeom prst="rect">
            <a:avLst/>
          </a:prstGeom>
          <a:noFill/>
        </p:spPr>
        <p:txBody>
          <a:bodyPr wrap="square">
            <a:spAutoFit/>
          </a:bodyPr>
          <a:lstStyle/>
          <a:p>
            <a:r>
              <a:rPr lang="en-GB" sz="4400" dirty="0">
                <a:latin typeface="Arial" panose="020B0604020202020204" pitchFamily="34" charset="0"/>
                <a:cs typeface="Arial" panose="020B0604020202020204" pitchFamily="34" charset="0"/>
              </a:rPr>
              <a:t>YUP!</a:t>
            </a:r>
          </a:p>
          <a:p>
            <a:endParaRPr lang="en-GB" sz="44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Results do not determine publication</a:t>
            </a:r>
          </a:p>
          <a:p>
            <a:r>
              <a:rPr lang="en-US" sz="3200" dirty="0">
                <a:latin typeface="Arial" panose="020B0604020202020204" pitchFamily="34" charset="0"/>
                <a:cs typeface="Arial" panose="020B0604020202020204" pitchFamily="34" charset="0"/>
              </a:rPr>
              <a:t> </a:t>
            </a:r>
          </a:p>
          <a:p>
            <a:r>
              <a:rPr lang="en-US" sz="3200" dirty="0">
                <a:latin typeface="Arial" panose="020B0604020202020204" pitchFamily="34" charset="0"/>
                <a:cs typeface="Arial" panose="020B0604020202020204" pitchFamily="34" charset="0"/>
              </a:rPr>
              <a:t>At stage 2 reviewers assess: </a:t>
            </a:r>
          </a:p>
          <a:p>
            <a:r>
              <a:rPr lang="en-US" sz="3200" dirty="0">
                <a:latin typeface="Arial" panose="020B0604020202020204" pitchFamily="34" charset="0"/>
                <a:cs typeface="Arial" panose="020B0604020202020204" pitchFamily="34" charset="0"/>
              </a:rPr>
              <a:t>	✓Compliance with stage 1 protocol </a:t>
            </a:r>
          </a:p>
          <a:p>
            <a:r>
              <a:rPr lang="en-US" sz="3200" dirty="0">
                <a:latin typeface="Arial" panose="020B0604020202020204" pitchFamily="34" charset="0"/>
                <a:cs typeface="Arial" panose="020B0604020202020204" pitchFamily="34" charset="0"/>
              </a:rPr>
              <a:t>	✓Whether conclusions reflect the data </a:t>
            </a:r>
          </a:p>
          <a:p>
            <a:r>
              <a:rPr lang="en-US" sz="3200" dirty="0">
                <a:latin typeface="Arial" panose="020B0604020202020204" pitchFamily="34" charset="0"/>
                <a:cs typeface="Arial" panose="020B0604020202020204" pitchFamily="34" charset="0"/>
              </a:rPr>
              <a:t>	✓THAT’S IT! </a:t>
            </a:r>
          </a:p>
          <a:p>
            <a:r>
              <a:rPr lang="en-US" sz="3200" dirty="0">
                <a:latin typeface="Arial" panose="020B0604020202020204" pitchFamily="34" charset="0"/>
                <a:cs typeface="Arial" panose="020B0604020202020204" pitchFamily="34" charset="0"/>
              </a:rPr>
              <a:t>	X Re-reviewing stage 1 is not allowed</a:t>
            </a:r>
            <a:endParaRPr lang="en-GB" sz="32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575CC2C-34FB-C3E4-03B3-8495F7C26EB0}"/>
              </a:ext>
            </a:extLst>
          </p:cNvPr>
          <p:cNvPicPr>
            <a:picLocks noChangeAspect="1"/>
          </p:cNvPicPr>
          <p:nvPr/>
        </p:nvPicPr>
        <p:blipFill rotWithShape="1">
          <a:blip r:embed="rId3"/>
          <a:srcRect l="70729" t="44630" r="16875" b="35925"/>
          <a:stretch/>
        </p:blipFill>
        <p:spPr>
          <a:xfrm>
            <a:off x="8623300" y="1269253"/>
            <a:ext cx="3124200" cy="2756647"/>
          </a:xfrm>
          <a:prstGeom prst="rect">
            <a:avLst/>
          </a:prstGeom>
        </p:spPr>
      </p:pic>
    </p:spTree>
    <p:extLst>
      <p:ext uri="{BB962C8B-B14F-4D97-AF65-F5344CB8AC3E}">
        <p14:creationId xmlns:p14="http://schemas.microsoft.com/office/powerpoint/2010/main" val="274222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675727"/>
            <a:ext cx="12039600" cy="4524315"/>
          </a:xfrm>
          <a:prstGeom prst="rect">
            <a:avLst/>
          </a:prstGeom>
          <a:noFill/>
        </p:spPr>
        <p:txBody>
          <a:bodyPr wrap="square">
            <a:spAutoFit/>
          </a:bodyPr>
          <a:lstStyle/>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a:t>
            </a:r>
          </a:p>
          <a:p>
            <a:r>
              <a:rPr lang="en-US" sz="3200" dirty="0">
                <a:solidFill>
                  <a:schemeClr val="accent6"/>
                </a:solidFill>
                <a:latin typeface="Arial" panose="020B0604020202020204" pitchFamily="34" charset="0"/>
                <a:cs typeface="Arial" panose="020B0604020202020204" pitchFamily="34" charset="0"/>
              </a:rPr>
              <a:t>More likely</a:t>
            </a:r>
            <a:r>
              <a:rPr lang="en-US" sz="3200" dirty="0">
                <a:latin typeface="Arial" panose="020B0604020202020204" pitchFamily="34" charset="0"/>
                <a:cs typeface="Arial" panose="020B0604020202020204" pitchFamily="34" charset="0"/>
              </a:rPr>
              <a: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endParaRPr lang="en-US" sz="3200" dirty="0">
              <a:solidFill>
                <a:schemeClr val="accent6"/>
              </a:solidFill>
              <a:latin typeface="Arial" panose="020B0604020202020204" pitchFamily="34" charset="0"/>
              <a:cs typeface="Arial" panose="020B0604020202020204" pitchFamily="34" charset="0"/>
            </a:endParaRPr>
          </a:p>
          <a:p>
            <a:r>
              <a:rPr lang="en-US" sz="3200" dirty="0">
                <a:solidFill>
                  <a:schemeClr val="accent6"/>
                </a:solidFill>
                <a:latin typeface="Arial" panose="020B0604020202020204" pitchFamily="34" charset="0"/>
                <a:cs typeface="Arial" panose="020B0604020202020204" pitchFamily="34" charset="0"/>
              </a:rPr>
              <a:t>Doesn’t matter</a:t>
            </a:r>
            <a:endParaRPr lang="en-US" sz="3200" dirty="0">
              <a:latin typeface="Arial" panose="020B0604020202020204" pitchFamily="34" charset="0"/>
              <a:cs typeface="Arial" panose="020B0604020202020204" pitchFamily="34" charset="0"/>
            </a:endParaRPr>
          </a:p>
          <a:p>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p>
          <a:p>
            <a:r>
              <a:rPr lang="en-US" sz="3200" dirty="0">
                <a:solidFill>
                  <a:schemeClr val="accent6"/>
                </a:solidFill>
                <a:latin typeface="Arial" panose="020B0604020202020204" pitchFamily="34" charset="0"/>
                <a:cs typeface="Arial" panose="020B0604020202020204" pitchFamily="34" charset="0"/>
              </a:rPr>
              <a:t>Yes!</a:t>
            </a:r>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90919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17CC2-EA64-1ED0-6F23-D9E24E4E7DDC}"/>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Additional benefit: IPA on your CV</a:t>
            </a:r>
            <a:endParaRPr lang="en-GB"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86C692-3904-292A-2202-8D4A0C3AC724}"/>
              </a:ext>
            </a:extLst>
          </p:cNvPr>
          <p:cNvSpPr>
            <a:spLocks noGrp="1"/>
          </p:cNvSpPr>
          <p:nvPr>
            <p:ph idx="1"/>
          </p:nvPr>
        </p:nvSpPr>
        <p:spPr/>
        <p:txBody>
          <a:bodyPr>
            <a:normAutofit fontScale="85000" lnSpcReduction="10000"/>
          </a:bodyPr>
          <a:lstStyle/>
          <a:p>
            <a:r>
              <a:rPr lang="en-GB" sz="3200" dirty="0">
                <a:latin typeface="Arial" panose="020B0604020202020204" pitchFamily="34" charset="0"/>
                <a:cs typeface="Arial" panose="020B0604020202020204" pitchFamily="34" charset="0"/>
              </a:rPr>
              <a:t>PEER REVIEWED PUBLICATION</a:t>
            </a:r>
          </a:p>
          <a:p>
            <a:endParaRPr lang="en-GB" sz="3200" dirty="0">
              <a:latin typeface="Arial" panose="020B0604020202020204" pitchFamily="34" charset="0"/>
              <a:cs typeface="Arial" panose="020B0604020202020204" pitchFamily="34" charset="0"/>
            </a:endParaRPr>
          </a:p>
          <a:p>
            <a:pPr marL="0" indent="0">
              <a:buNone/>
            </a:pPr>
            <a:r>
              <a:rPr lang="en-GB" sz="2400" dirty="0">
                <a:latin typeface="Arial" panose="020B0604020202020204" pitchFamily="34" charset="0"/>
                <a:cs typeface="Arial" panose="020B0604020202020204" pitchFamily="34" charset="0"/>
              </a:rPr>
              <a:t>Elsherif, M.M., Anon, Anon, Anon(2022). Is this the real life or is this fantasy?</a:t>
            </a:r>
            <a:r>
              <a:rPr lang="en-US" sz="2400" dirty="0">
                <a:latin typeface="Arial" panose="020B0604020202020204" pitchFamily="34" charset="0"/>
                <a:cs typeface="Arial" panose="020B0604020202020204" pitchFamily="34" charset="0"/>
              </a:rPr>
              <a:t> (in preparation)</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GB" sz="2400" dirty="0">
                <a:latin typeface="Arial" panose="020B0604020202020204" pitchFamily="34" charset="0"/>
                <a:cs typeface="Arial" panose="020B0604020202020204" pitchFamily="34" charset="0"/>
              </a:rPr>
              <a:t>Elsherif, M.M., Anon, Anon, Anon(2022). Is this the real life or is this fantasy?</a:t>
            </a:r>
            <a:r>
              <a:rPr lang="en-US" sz="2400" dirty="0">
                <a:latin typeface="Arial" panose="020B0604020202020204" pitchFamily="34" charset="0"/>
                <a:cs typeface="Arial" panose="020B0604020202020204" pitchFamily="34" charset="0"/>
              </a:rPr>
              <a:t> (Stage 1 Registered Report, accepted in principle)</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US" sz="2400" dirty="0">
                <a:latin typeface="Arial" panose="020B0604020202020204" pitchFamily="34" charset="0"/>
                <a:cs typeface="Arial" panose="020B0604020202020204" pitchFamily="34" charset="0"/>
              </a:rPr>
              <a:t>Clarke Alasdair D. F., Nowakowska Anna, Sauerberger Kyle, Rosenbaum David A., Zentall Thomas R. and Hunt Amelia R. 2024. Does precrastination explain why some observers are suboptimal in a visual search task? R. Soc. Open Sci.11191816</a:t>
            </a:r>
          </a:p>
          <a:p>
            <a:pPr marL="0" indent="0">
              <a:buNone/>
            </a:pPr>
            <a:r>
              <a:rPr lang="en-GB" sz="2400" dirty="0">
                <a:latin typeface="Arial" panose="020B0604020202020204" pitchFamily="34" charset="0"/>
                <a:cs typeface="Arial" panose="020B0604020202020204" pitchFamily="34" charset="0"/>
              </a:rPr>
              <a:t>Hughes, A. E., Nowakowska, A., &amp; Clarke, A. D. (2024). Bayesian multi-level modelling for predicting single and double feature visual search. cortex, 171, 178-193.</a:t>
            </a:r>
            <a:endParaRPr lang="en-US" sz="240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9744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A379D-7756-BC7C-AAE4-42701A57A428}"/>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How to write a Registered Report during your PhD – select your journal</a:t>
            </a:r>
          </a:p>
        </p:txBody>
      </p:sp>
      <p:pic>
        <p:nvPicPr>
          <p:cNvPr id="5" name="Content Placeholder 4">
            <a:extLst>
              <a:ext uri="{FF2B5EF4-FFF2-40B4-BE49-F238E27FC236}">
                <a16:creationId xmlns:a16="http://schemas.microsoft.com/office/drawing/2014/main" id="{0D62466B-1F28-439D-01E5-C27EF1944CE8}"/>
              </a:ext>
            </a:extLst>
          </p:cNvPr>
          <p:cNvPicPr>
            <a:picLocks noGrp="1" noChangeAspect="1"/>
          </p:cNvPicPr>
          <p:nvPr>
            <p:ph idx="1"/>
          </p:nvPr>
        </p:nvPicPr>
        <p:blipFill rotWithShape="1">
          <a:blip r:embed="rId3"/>
          <a:srcRect l="36123" t="45204" r="14414" b="16070"/>
          <a:stretch/>
        </p:blipFill>
        <p:spPr>
          <a:xfrm>
            <a:off x="626765" y="1868487"/>
            <a:ext cx="10981035" cy="4836019"/>
          </a:xfrm>
        </p:spPr>
      </p:pic>
    </p:spTree>
    <p:extLst>
      <p:ext uri="{BB962C8B-B14F-4D97-AF65-F5344CB8AC3E}">
        <p14:creationId xmlns:p14="http://schemas.microsoft.com/office/powerpoint/2010/main" val="2389492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A379D-7756-BC7C-AAE4-42701A57A428}"/>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How to write a Registered Report during your PhD – select your journal</a:t>
            </a:r>
          </a:p>
        </p:txBody>
      </p:sp>
      <p:sp>
        <p:nvSpPr>
          <p:cNvPr id="4" name="Content Placeholder 3">
            <a:extLst>
              <a:ext uri="{FF2B5EF4-FFF2-40B4-BE49-F238E27FC236}">
                <a16:creationId xmlns:a16="http://schemas.microsoft.com/office/drawing/2014/main" id="{E36E2485-73F2-9534-D61D-809441D911CC}"/>
              </a:ext>
            </a:extLst>
          </p:cNvPr>
          <p:cNvSpPr>
            <a:spLocks noGrp="1"/>
          </p:cNvSpPr>
          <p:nvPr>
            <p:ph idx="1"/>
          </p:nvPr>
        </p:nvSpPr>
        <p:spPr/>
        <p:txBody>
          <a:bodyPr>
            <a:normAutofit fontScale="92500" lnSpcReduction="20000"/>
          </a:bodyPr>
          <a:lstStyle/>
          <a:p>
            <a:r>
              <a:rPr lang="en-US" sz="3200" dirty="0">
                <a:latin typeface="Arial" panose="020B0604020202020204" pitchFamily="34" charset="0"/>
                <a:cs typeface="Arial" panose="020B0604020202020204" pitchFamily="34" charset="0"/>
              </a:rPr>
              <a:t>Start, and start early</a:t>
            </a:r>
          </a:p>
          <a:p>
            <a:endParaRPr lang="en-US" sz="3200" b="1"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You don’t have to know everything when you start</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Learn, plan, write, receive peer reviews, revise, collect pilot data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Think carefully about exclusion criteria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Less scary! </a:t>
            </a:r>
            <a:endParaRPr lang="en-GB"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351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E5C00-4CEB-F974-BF2F-3345002329FD}"/>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Writing abstract</a:t>
            </a:r>
          </a:p>
        </p:txBody>
      </p:sp>
      <p:sp>
        <p:nvSpPr>
          <p:cNvPr id="3" name="Content Placeholder 2">
            <a:extLst>
              <a:ext uri="{FF2B5EF4-FFF2-40B4-BE49-F238E27FC236}">
                <a16:creationId xmlns:a16="http://schemas.microsoft.com/office/drawing/2014/main" id="{EB64C4C6-2F85-2C57-71EA-F595A7B26A32}"/>
              </a:ext>
            </a:extLst>
          </p:cNvPr>
          <p:cNvSpPr>
            <a:spLocks noGrp="1"/>
          </p:cNvSpPr>
          <p:nvPr>
            <p:ph idx="1"/>
          </p:nvPr>
        </p:nvSpPr>
        <p:spPr>
          <a:xfrm>
            <a:off x="838200" y="1825623"/>
            <a:ext cx="10515600" cy="4667251"/>
          </a:xfrm>
        </p:spPr>
        <p:txBody>
          <a:bodyPr>
            <a:normAutofit/>
          </a:bodyPr>
          <a:lstStyle/>
          <a:p>
            <a:r>
              <a:rPr lang="en-GB" sz="3200" dirty="0">
                <a:latin typeface="Arial" panose="020B0604020202020204" pitchFamily="34" charset="0"/>
                <a:cs typeface="Arial" panose="020B0604020202020204" pitchFamily="34" charset="0"/>
              </a:rPr>
              <a:t>When writing the results, it is better to use a | to indicate or. </a:t>
            </a:r>
          </a:p>
          <a:p>
            <a:pPr lvl="1"/>
            <a:r>
              <a:rPr lang="en-GB" sz="2800" dirty="0">
                <a:latin typeface="Arial" panose="020B0604020202020204" pitchFamily="34" charset="0"/>
                <a:cs typeface="Arial" panose="020B0604020202020204" pitchFamily="34" charset="0"/>
              </a:rPr>
              <a:t>For instance, people with </a:t>
            </a:r>
            <a:r>
              <a:rPr lang="en-GB" sz="2800" dirty="0" err="1">
                <a:latin typeface="Arial" panose="020B0604020202020204" pitchFamily="34" charset="0"/>
                <a:cs typeface="Arial" panose="020B0604020202020204" pitchFamily="34" charset="0"/>
              </a:rPr>
              <a:t>better|worse</a:t>
            </a:r>
            <a:r>
              <a:rPr lang="en-GB" sz="2800" dirty="0">
                <a:latin typeface="Arial" panose="020B0604020202020204" pitchFamily="34" charset="0"/>
                <a:cs typeface="Arial" panose="020B0604020202020204" pitchFamily="34" charset="0"/>
              </a:rPr>
              <a:t> face memory will perform </a:t>
            </a:r>
            <a:r>
              <a:rPr lang="en-GB" sz="2800" dirty="0" err="1">
                <a:latin typeface="Arial" panose="020B0604020202020204" pitchFamily="34" charset="0"/>
                <a:cs typeface="Arial" panose="020B0604020202020204" pitchFamily="34" charset="0"/>
              </a:rPr>
              <a:t>better|worse</a:t>
            </a:r>
            <a:r>
              <a:rPr lang="en-GB" sz="2800" dirty="0">
                <a:latin typeface="Arial" panose="020B0604020202020204" pitchFamily="34" charset="0"/>
                <a:cs typeface="Arial" panose="020B0604020202020204" pitchFamily="34" charset="0"/>
              </a:rPr>
              <a:t> on vocabulary tasks.</a:t>
            </a:r>
          </a:p>
          <a:p>
            <a:pPr lvl="1"/>
            <a:endParaRPr lang="en-GB" sz="2800" dirty="0">
              <a:latin typeface="Arial" panose="020B0604020202020204" pitchFamily="34" charset="0"/>
              <a:cs typeface="Arial" panose="020B0604020202020204" pitchFamily="34" charset="0"/>
            </a:endParaRPr>
          </a:p>
          <a:p>
            <a:r>
              <a:rPr lang="en-GB" sz="3200" dirty="0">
                <a:latin typeface="Arial" panose="020B0604020202020204" pitchFamily="34" charset="0"/>
                <a:cs typeface="Arial" panose="020B0604020202020204" pitchFamily="34" charset="0"/>
              </a:rPr>
              <a:t>Conclude with </a:t>
            </a:r>
            <a:r>
              <a:rPr lang="en-US" sz="3200" dirty="0">
                <a:latin typeface="Arial" panose="020B0604020202020204" pitchFamily="34" charset="0"/>
                <a:cs typeface="Arial" panose="020B0604020202020204" pitchFamily="34" charset="0"/>
              </a:rPr>
              <a:t>this pattern &lt;is | is not&gt; consistent with the prediction that </a:t>
            </a:r>
            <a:r>
              <a:rPr lang="en-US" sz="3200" dirty="0" err="1">
                <a:latin typeface="Arial" panose="020B0604020202020204" pitchFamily="34" charset="0"/>
                <a:cs typeface="Arial" panose="020B0604020202020204" pitchFamily="34" charset="0"/>
              </a:rPr>
              <a:t>better|worse</a:t>
            </a:r>
            <a:r>
              <a:rPr lang="en-US" sz="3200" dirty="0">
                <a:latin typeface="Arial" panose="020B0604020202020204" pitchFamily="34" charset="0"/>
                <a:cs typeface="Arial" panose="020B0604020202020204" pitchFamily="34" charset="0"/>
              </a:rPr>
              <a:t> face memory is related to </a:t>
            </a:r>
            <a:r>
              <a:rPr lang="en-US" sz="3200" dirty="0" err="1">
                <a:latin typeface="Arial" panose="020B0604020202020204" pitchFamily="34" charset="0"/>
                <a:cs typeface="Arial" panose="020B0604020202020204" pitchFamily="34" charset="0"/>
              </a:rPr>
              <a:t>better|worse</a:t>
            </a:r>
            <a:r>
              <a:rPr lang="en-US" sz="3200" dirty="0">
                <a:latin typeface="Arial" panose="020B0604020202020204" pitchFamily="34" charset="0"/>
                <a:cs typeface="Arial" panose="020B0604020202020204" pitchFamily="34" charset="0"/>
              </a:rPr>
              <a:t> language ability.</a:t>
            </a:r>
            <a:endParaRPr lang="en-GB"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089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9320-B681-F5DF-9E56-A29304AA6501}"/>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Resources</a:t>
            </a:r>
          </a:p>
        </p:txBody>
      </p:sp>
      <p:sp>
        <p:nvSpPr>
          <p:cNvPr id="3" name="Content Placeholder 2">
            <a:extLst>
              <a:ext uri="{FF2B5EF4-FFF2-40B4-BE49-F238E27FC236}">
                <a16:creationId xmlns:a16="http://schemas.microsoft.com/office/drawing/2014/main" id="{D9F5E5C8-411D-4D54-F87A-4DB8F0A0A448}"/>
              </a:ext>
            </a:extLst>
          </p:cNvPr>
          <p:cNvSpPr>
            <a:spLocks noGrp="1"/>
          </p:cNvSpPr>
          <p:nvPr>
            <p:ph idx="1"/>
          </p:nvPr>
        </p:nvSpPr>
        <p:spPr/>
        <p:txBody>
          <a:bodyPr/>
          <a:lstStyle/>
          <a:p>
            <a:r>
              <a:rPr lang="en-GB" dirty="0">
                <a:latin typeface="Arial" panose="020B0604020202020204" pitchFamily="34" charset="0"/>
                <a:cs typeface="Arial" panose="020B0604020202020204" pitchFamily="34" charset="0"/>
              </a:rPr>
              <a:t>https://mgto.org/resources/</a:t>
            </a:r>
          </a:p>
        </p:txBody>
      </p:sp>
    </p:spTree>
    <p:extLst>
      <p:ext uri="{BB962C8B-B14F-4D97-AF65-F5344CB8AC3E}">
        <p14:creationId xmlns:p14="http://schemas.microsoft.com/office/powerpoint/2010/main" val="2078074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32A7-88A8-46E4-A542-0315E96E7866}"/>
              </a:ext>
            </a:extLst>
          </p:cNvPr>
          <p:cNvSpPr>
            <a:spLocks noGrp="1"/>
          </p:cNvSpPr>
          <p:nvPr>
            <p:ph type="title"/>
          </p:nvPr>
        </p:nvSpPr>
        <p:spPr/>
        <p:txBody>
          <a:bodyPr/>
          <a:lstStyle/>
          <a:p>
            <a:pPr algn="ctr"/>
            <a:r>
              <a:rPr lang="en-GB" b="1" dirty="0">
                <a:latin typeface="Arial" panose="020B0604020202020204" pitchFamily="34" charset="0"/>
                <a:cs typeface="Arial" panose="020B0604020202020204" pitchFamily="34" charset="0"/>
              </a:rPr>
              <a:t>A paradox</a:t>
            </a:r>
          </a:p>
        </p:txBody>
      </p:sp>
      <p:sp>
        <p:nvSpPr>
          <p:cNvPr id="4" name="Content Placeholder 2">
            <a:extLst>
              <a:ext uri="{FF2B5EF4-FFF2-40B4-BE49-F238E27FC236}">
                <a16:creationId xmlns:a16="http://schemas.microsoft.com/office/drawing/2014/main" id="{E298EE5F-62C9-864C-B6CC-8A81414E1414}"/>
              </a:ext>
            </a:extLst>
          </p:cNvPr>
          <p:cNvSpPr>
            <a:spLocks noGrp="1"/>
          </p:cNvSpPr>
          <p:nvPr>
            <p:ph idx="1"/>
          </p:nvPr>
        </p:nvSpPr>
        <p:spPr>
          <a:xfrm>
            <a:off x="266700" y="1320800"/>
            <a:ext cx="11925300" cy="5359400"/>
          </a:xfrm>
        </p:spPr>
        <p:txBody>
          <a:bodyPr/>
          <a:lstStyle/>
          <a:p>
            <a:pPr marL="0" indent="0">
              <a:buNone/>
            </a:pPr>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Which part of a research study do you believe should be beyond your control?</a:t>
            </a:r>
          </a:p>
          <a:p>
            <a:pPr algn="ctr"/>
            <a:r>
              <a:rPr lang="en-US" sz="3200" b="1" dirty="0">
                <a:latin typeface="Arial" panose="020B0604020202020204" pitchFamily="34" charset="0"/>
                <a:cs typeface="Arial" panose="020B0604020202020204" pitchFamily="34" charset="0"/>
              </a:rPr>
              <a:t>The results</a:t>
            </a:r>
          </a:p>
          <a:p>
            <a:pPr algn="ctr"/>
            <a:endParaRPr lang="en-US" sz="3200" b="1"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Which part of a research study do you believe is most important for publishing in “top journals“ and advancing your career? </a:t>
            </a:r>
          </a:p>
          <a:p>
            <a:endParaRPr lang="en-US" sz="3200" dirty="0">
              <a:latin typeface="Arial" panose="020B0604020202020204" pitchFamily="34" charset="0"/>
              <a:cs typeface="Arial" panose="020B0604020202020204" pitchFamily="34" charset="0"/>
            </a:endParaRPr>
          </a:p>
          <a:p>
            <a:pPr algn="ctr"/>
            <a:r>
              <a:rPr lang="en-US" sz="3200" b="1" dirty="0">
                <a:latin typeface="Arial" panose="020B0604020202020204" pitchFamily="34" charset="0"/>
                <a:cs typeface="Arial" panose="020B0604020202020204" pitchFamily="34" charset="0"/>
              </a:rPr>
              <a:t>The results</a:t>
            </a:r>
          </a:p>
        </p:txBody>
      </p:sp>
    </p:spTree>
    <p:extLst>
      <p:ext uri="{BB962C8B-B14F-4D97-AF65-F5344CB8AC3E}">
        <p14:creationId xmlns:p14="http://schemas.microsoft.com/office/powerpoint/2010/main" val="3414755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C971-1A7B-4CC9-AACD-A86296D627A5}"/>
              </a:ext>
            </a:extLst>
          </p:cNvPr>
          <p:cNvSpPr>
            <a:spLocks noGrp="1"/>
          </p:cNvSpPr>
          <p:nvPr>
            <p:ph type="title"/>
          </p:nvPr>
        </p:nvSpPr>
        <p:spPr/>
        <p:txBody>
          <a:bodyPr/>
          <a:lstStyle/>
          <a:p>
            <a:r>
              <a:rPr lang="en-GB" b="1" dirty="0"/>
              <a:t>Examples:</a:t>
            </a:r>
          </a:p>
        </p:txBody>
      </p:sp>
      <p:sp>
        <p:nvSpPr>
          <p:cNvPr id="3" name="Content Placeholder 2">
            <a:extLst>
              <a:ext uri="{FF2B5EF4-FFF2-40B4-BE49-F238E27FC236}">
                <a16:creationId xmlns:a16="http://schemas.microsoft.com/office/drawing/2014/main" id="{8F6924DD-0913-4EC5-A0E2-F5119A154120}"/>
              </a:ext>
            </a:extLst>
          </p:cNvPr>
          <p:cNvSpPr>
            <a:spLocks noGrp="1"/>
          </p:cNvSpPr>
          <p:nvPr>
            <p:ph idx="1"/>
          </p:nvPr>
        </p:nvSpPr>
        <p:spPr>
          <a:xfrm>
            <a:off x="749030" y="1254868"/>
            <a:ext cx="10604770" cy="4922095"/>
          </a:xfrm>
        </p:spPr>
        <p:txBody>
          <a:bodyPr>
            <a:normAutofit fontScale="62500" lnSpcReduction="20000"/>
          </a:bodyPr>
          <a:lstStyle/>
          <a:p>
            <a:pPr marL="0" indent="0">
              <a:buNone/>
            </a:pPr>
            <a:endParaRPr lang="en-GB" sz="3300" dirty="0"/>
          </a:p>
          <a:p>
            <a:r>
              <a:rPr lang="en-GB" sz="3300" dirty="0"/>
              <a:t>Psychology</a:t>
            </a:r>
          </a:p>
          <a:p>
            <a:r>
              <a:rPr lang="en-GB" sz="3300" dirty="0">
                <a:hlinkClick r:id="rId2"/>
              </a:rPr>
              <a:t>https://osf.io/p2sjx</a:t>
            </a:r>
            <a:endParaRPr lang="en-GB" sz="3300" dirty="0"/>
          </a:p>
          <a:p>
            <a:endParaRPr lang="en-GB" sz="3300" dirty="0"/>
          </a:p>
          <a:p>
            <a:r>
              <a:rPr lang="en-GB" sz="3300" dirty="0"/>
              <a:t>Ecology</a:t>
            </a:r>
          </a:p>
          <a:p>
            <a:r>
              <a:rPr lang="en-GB" sz="3300" dirty="0">
                <a:hlinkClick r:id="rId3"/>
              </a:rPr>
              <a:t>https://link.springer.com/article/10.1186/s12915-024-02101-x</a:t>
            </a:r>
            <a:endParaRPr lang="en-GB" sz="3300" dirty="0"/>
          </a:p>
          <a:p>
            <a:endParaRPr lang="en-GB" sz="3300" dirty="0"/>
          </a:p>
          <a:p>
            <a:r>
              <a:rPr lang="en-GB" sz="3300" dirty="0"/>
              <a:t>Linguistics</a:t>
            </a:r>
          </a:p>
          <a:p>
            <a:r>
              <a:rPr lang="en-GB" sz="3300" dirty="0">
                <a:hlinkClick r:id="rId4"/>
              </a:rPr>
              <a:t>https://pure-oai.bham.ac.uk/ws/portalfiles/portal/201133358/10.1177_25152459231162567.pdf</a:t>
            </a:r>
            <a:endParaRPr lang="en-GB" sz="3300" dirty="0"/>
          </a:p>
          <a:p>
            <a:endParaRPr lang="en-GB" sz="3300" dirty="0"/>
          </a:p>
          <a:p>
            <a:r>
              <a:rPr lang="en-GB" sz="3300" dirty="0"/>
              <a:t>Economics:</a:t>
            </a:r>
          </a:p>
          <a:p>
            <a:r>
              <a:rPr lang="en-GB" sz="3300" dirty="0">
                <a:hlinkClick r:id="rId5"/>
              </a:rPr>
              <a:t>https://shs.hal.science/halshs-03897719/file/Guide%20to%20RR%20for%20economists.pdf</a:t>
            </a:r>
            <a:endParaRPr lang="en-GB" sz="3300" dirty="0"/>
          </a:p>
          <a:p>
            <a:endParaRPr lang="en-GB" sz="3300" dirty="0"/>
          </a:p>
          <a:p>
            <a:pPr marL="0" indent="0">
              <a:buNone/>
            </a:pPr>
            <a:endParaRPr lang="en-GB" sz="3300" dirty="0"/>
          </a:p>
          <a:p>
            <a:endParaRPr lang="en-GB" dirty="0"/>
          </a:p>
        </p:txBody>
      </p:sp>
    </p:spTree>
    <p:extLst>
      <p:ext uri="{BB962C8B-B14F-4D97-AF65-F5344CB8AC3E}">
        <p14:creationId xmlns:p14="http://schemas.microsoft.com/office/powerpoint/2010/main" val="37240509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4937E-61B6-43A2-AE60-03EA1FFA416C}"/>
              </a:ext>
            </a:extLst>
          </p:cNvPr>
          <p:cNvSpPr>
            <a:spLocks noGrp="1"/>
          </p:cNvSpPr>
          <p:nvPr>
            <p:ph type="title"/>
          </p:nvPr>
        </p:nvSpPr>
        <p:spPr/>
        <p:txBody>
          <a:bodyPr/>
          <a:lstStyle/>
          <a:p>
            <a:pPr algn="ctr"/>
            <a:r>
              <a:rPr lang="en-GB" dirty="0"/>
              <a:t>Questions?</a:t>
            </a:r>
          </a:p>
        </p:txBody>
      </p:sp>
      <p:sp>
        <p:nvSpPr>
          <p:cNvPr id="3" name="Content Placeholder 2">
            <a:extLst>
              <a:ext uri="{FF2B5EF4-FFF2-40B4-BE49-F238E27FC236}">
                <a16:creationId xmlns:a16="http://schemas.microsoft.com/office/drawing/2014/main" id="{91631DEE-5EE5-4B78-8D94-5C758936D50C}"/>
              </a:ext>
            </a:extLst>
          </p:cNvPr>
          <p:cNvSpPr>
            <a:spLocks noGrp="1"/>
          </p:cNvSpPr>
          <p:nvPr>
            <p:ph idx="1"/>
          </p:nvPr>
        </p:nvSpPr>
        <p:spPr/>
        <p:txBody>
          <a:bodyPr/>
          <a:lstStyle/>
          <a:p>
            <a:r>
              <a:rPr lang="en-GB" dirty="0"/>
              <a:t>Find out what journals publish registered report in your field.</a:t>
            </a:r>
          </a:p>
          <a:p>
            <a:r>
              <a:rPr lang="en-GB"/>
              <a:t>Look </a:t>
            </a:r>
            <a:r>
              <a:rPr lang="en-GB" dirty="0"/>
              <a:t>u</a:t>
            </a:r>
            <a:r>
              <a:rPr lang="en-GB"/>
              <a:t>p </a:t>
            </a:r>
            <a:r>
              <a:rPr lang="en-GB" dirty="0"/>
              <a:t>a </a:t>
            </a:r>
            <a:r>
              <a:rPr lang="en-GB"/>
              <a:t>few examples.</a:t>
            </a:r>
            <a:endParaRPr lang="en-GB" dirty="0"/>
          </a:p>
        </p:txBody>
      </p:sp>
    </p:spTree>
    <p:extLst>
      <p:ext uri="{BB962C8B-B14F-4D97-AF65-F5344CB8AC3E}">
        <p14:creationId xmlns:p14="http://schemas.microsoft.com/office/powerpoint/2010/main" val="422490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C6038-9FAD-2B34-FAB9-ABE3F62073BA}"/>
              </a:ext>
            </a:extLst>
          </p:cNvPr>
          <p:cNvPicPr>
            <a:picLocks noChangeAspect="1"/>
          </p:cNvPicPr>
          <p:nvPr/>
        </p:nvPicPr>
        <p:blipFill rotWithShape="1">
          <a:blip r:embed="rId3"/>
          <a:srcRect l="42813" t="40926" r="20937" b="15926"/>
          <a:stretch/>
        </p:blipFill>
        <p:spPr>
          <a:xfrm>
            <a:off x="2117739" y="1104900"/>
            <a:ext cx="7682137" cy="5143500"/>
          </a:xfrm>
          <a:prstGeom prst="rect">
            <a:avLst/>
          </a:prstGeom>
        </p:spPr>
      </p:pic>
    </p:spTree>
    <p:extLst>
      <p:ext uri="{BB962C8B-B14F-4D97-AF65-F5344CB8AC3E}">
        <p14:creationId xmlns:p14="http://schemas.microsoft.com/office/powerpoint/2010/main" val="210434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F95B-5D51-521C-0A98-DF59ED208BDD}"/>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What happens when we put researchers under pressure to get “great results”?</a:t>
            </a:r>
            <a:endParaRPr lang="en-GB"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687356A1-D439-FDE6-3FCF-6C850EC5A46C}"/>
              </a:ext>
            </a:extLst>
          </p:cNvPr>
          <p:cNvPicPr>
            <a:picLocks noChangeAspect="1"/>
          </p:cNvPicPr>
          <p:nvPr/>
        </p:nvPicPr>
        <p:blipFill rotWithShape="1">
          <a:blip r:embed="rId2"/>
          <a:srcRect l="42500" t="35186" r="14167" b="22777"/>
          <a:stretch/>
        </p:blipFill>
        <p:spPr>
          <a:xfrm>
            <a:off x="1968500" y="2020826"/>
            <a:ext cx="8864600" cy="4837174"/>
          </a:xfrm>
          <a:prstGeom prst="rect">
            <a:avLst/>
          </a:prstGeom>
        </p:spPr>
      </p:pic>
    </p:spTree>
    <p:extLst>
      <p:ext uri="{BB962C8B-B14F-4D97-AF65-F5344CB8AC3E}">
        <p14:creationId xmlns:p14="http://schemas.microsoft.com/office/powerpoint/2010/main" val="313520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 solution… Preregistration</a:t>
            </a:r>
          </a:p>
        </p:txBody>
      </p:sp>
      <p:pic>
        <p:nvPicPr>
          <p:cNvPr id="7" name="Picture 6">
            <a:extLst>
              <a:ext uri="{FF2B5EF4-FFF2-40B4-BE49-F238E27FC236}">
                <a16:creationId xmlns:a16="http://schemas.microsoft.com/office/drawing/2014/main" id="{CFBB733D-D093-68FB-3E03-2754B5C81A28}"/>
              </a:ext>
            </a:extLst>
          </p:cNvPr>
          <p:cNvPicPr>
            <a:picLocks noChangeAspect="1"/>
          </p:cNvPicPr>
          <p:nvPr/>
        </p:nvPicPr>
        <p:blipFill rotWithShape="1">
          <a:blip r:embed="rId3"/>
          <a:srcRect l="37604" t="47407" r="14896" b="17222"/>
          <a:stretch/>
        </p:blipFill>
        <p:spPr>
          <a:xfrm>
            <a:off x="1337590" y="1690688"/>
            <a:ext cx="9516820" cy="4087812"/>
          </a:xfrm>
          <a:prstGeom prst="rect">
            <a:avLst/>
          </a:prstGeom>
        </p:spPr>
      </p:pic>
    </p:spTree>
    <p:extLst>
      <p:ext uri="{BB962C8B-B14F-4D97-AF65-F5344CB8AC3E}">
        <p14:creationId xmlns:p14="http://schemas.microsoft.com/office/powerpoint/2010/main" val="2559417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483EFCD-D521-443B-9586-3003D7D9928A}"/>
              </a:ext>
            </a:extLst>
          </p:cNvPr>
          <p:cNvSpPr>
            <a:spLocks noGrp="1"/>
          </p:cNvSpPr>
          <p:nvPr>
            <p:ph type="title"/>
          </p:nvPr>
        </p:nvSpPr>
        <p:spPr>
          <a:xfrm>
            <a:off x="838200" y="365125"/>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An even better solution… Registered Reports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40B9C9-DB88-BEC0-ED62-E05439BEE9A5}"/>
              </a:ext>
            </a:extLst>
          </p:cNvPr>
          <p:cNvPicPr>
            <a:picLocks noChangeAspect="1"/>
          </p:cNvPicPr>
          <p:nvPr/>
        </p:nvPicPr>
        <p:blipFill rotWithShape="1">
          <a:blip r:embed="rId3"/>
          <a:srcRect l="36772" t="43889" r="15937" b="18704"/>
          <a:stretch/>
        </p:blipFill>
        <p:spPr>
          <a:xfrm>
            <a:off x="1162538" y="2008188"/>
            <a:ext cx="10191262" cy="4534438"/>
          </a:xfrm>
          <a:prstGeom prst="rect">
            <a:avLst/>
          </a:prstGeom>
        </p:spPr>
      </p:pic>
    </p:spTree>
    <p:extLst>
      <p:ext uri="{BB962C8B-B14F-4D97-AF65-F5344CB8AC3E}">
        <p14:creationId xmlns:p14="http://schemas.microsoft.com/office/powerpoint/2010/main" val="2601472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Stage 1</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2120900"/>
            <a:ext cx="11925300" cy="4648200"/>
          </a:xfrm>
        </p:spPr>
        <p:txBody>
          <a:bodyPr>
            <a:normAutofit lnSpcReduction="10000"/>
          </a:bodyPr>
          <a:lstStyle/>
          <a:p>
            <a:pPr marL="0" indent="0">
              <a:buNone/>
            </a:pPr>
            <a:r>
              <a:rPr lang="en-US" sz="3200" b="1" dirty="0">
                <a:latin typeface="Arial" panose="020B0604020202020204" pitchFamily="34" charset="0"/>
                <a:cs typeface="Arial" panose="020B0604020202020204" pitchFamily="34" charset="0"/>
              </a:rPr>
              <a:t>STAGE 1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Submit STAGE 1 manuscript with Introduction, Methods and Analysis Plan </a:t>
            </a:r>
            <a:r>
              <a:rPr lang="en-US" sz="3200" b="1" dirty="0">
                <a:latin typeface="Arial" panose="020B0604020202020204" pitchFamily="34" charset="0"/>
                <a:cs typeface="Arial" panose="020B0604020202020204" pitchFamily="34" charset="0"/>
              </a:rPr>
              <a:t>before </a:t>
            </a:r>
            <a:r>
              <a:rPr lang="en-US" sz="3200" dirty="0">
                <a:latin typeface="Arial" panose="020B0604020202020204" pitchFamily="34" charset="0"/>
                <a:cs typeface="Arial" panose="020B0604020202020204" pitchFamily="34" charset="0"/>
              </a:rPr>
              <a:t>data collection (this might also include pilot data)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Stage 1 peer review process takes place before research is conducted. Reviewers assess: </a:t>
            </a:r>
          </a:p>
          <a:p>
            <a:pPr lvl="1"/>
            <a:r>
              <a:rPr lang="en-US" sz="2800" dirty="0">
                <a:latin typeface="Arial" panose="020B0604020202020204" pitchFamily="34" charset="0"/>
                <a:cs typeface="Arial" panose="020B0604020202020204" pitchFamily="34" charset="0"/>
              </a:rPr>
              <a:t>Importance of research question </a:t>
            </a:r>
          </a:p>
          <a:p>
            <a:pPr lvl="1"/>
            <a:r>
              <a:rPr lang="en-US" sz="2800" dirty="0" err="1">
                <a:latin typeface="Arial" panose="020B0604020202020204" pitchFamily="34" charset="0"/>
                <a:cs typeface="Arial" panose="020B0604020202020204" pitchFamily="34" charset="0"/>
              </a:rPr>
              <a:t>Rigour</a:t>
            </a:r>
            <a:r>
              <a:rPr lang="en-US" sz="2800" dirty="0">
                <a:latin typeface="Arial" panose="020B0604020202020204" pitchFamily="34" charset="0"/>
                <a:cs typeface="Arial" panose="020B0604020202020204" pitchFamily="34" charset="0"/>
              </a:rPr>
              <a:t> of methodology</a:t>
            </a:r>
          </a:p>
        </p:txBody>
      </p:sp>
      <p:pic>
        <p:nvPicPr>
          <p:cNvPr id="12" name="Picture 11">
            <a:extLst>
              <a:ext uri="{FF2B5EF4-FFF2-40B4-BE49-F238E27FC236}">
                <a16:creationId xmlns:a16="http://schemas.microsoft.com/office/drawing/2014/main" id="{3D0BB8CF-E8C7-95BC-7489-D1196978DEA5}"/>
              </a:ext>
            </a:extLst>
          </p:cNvPr>
          <p:cNvPicPr>
            <a:picLocks noChangeAspect="1"/>
          </p:cNvPicPr>
          <p:nvPr/>
        </p:nvPicPr>
        <p:blipFill rotWithShape="1">
          <a:blip r:embed="rId3"/>
          <a:srcRect l="50833" t="39259" r="26875" b="50000"/>
          <a:stretch/>
        </p:blipFill>
        <p:spPr>
          <a:xfrm>
            <a:off x="3238500" y="1130300"/>
            <a:ext cx="6372772" cy="1727200"/>
          </a:xfrm>
          <a:prstGeom prst="rect">
            <a:avLst/>
          </a:prstGeom>
        </p:spPr>
      </p:pic>
    </p:spTree>
    <p:extLst>
      <p:ext uri="{BB962C8B-B14F-4D97-AF65-F5344CB8AC3E}">
        <p14:creationId xmlns:p14="http://schemas.microsoft.com/office/powerpoint/2010/main" val="23579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IPA</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3"/>
            <a:ext cx="11925300" cy="4648200"/>
          </a:xfrm>
        </p:spPr>
        <p:txBody>
          <a:bodyPr/>
          <a:lstStyle/>
          <a:p>
            <a:pPr marL="0" indent="0">
              <a:buNone/>
            </a:pPr>
            <a:r>
              <a:rPr lang="en-US" sz="3200" b="1" dirty="0">
                <a:latin typeface="Arial" panose="020B0604020202020204" pitchFamily="34" charset="0"/>
                <a:cs typeface="Arial" panose="020B0604020202020204" pitchFamily="34" charset="0"/>
              </a:rPr>
              <a:t>IN PRINCIPLE ACCEPTANCE (IPA)</a:t>
            </a:r>
          </a:p>
          <a:p>
            <a:r>
              <a:rPr lang="en-US" sz="3200" dirty="0">
                <a:latin typeface="Arial" panose="020B0604020202020204" pitchFamily="34" charset="0"/>
                <a:cs typeface="Arial" panose="020B0604020202020204" pitchFamily="34" charset="0"/>
              </a:rPr>
              <a:t>Usual review process</a:t>
            </a:r>
          </a:p>
          <a:p>
            <a:r>
              <a:rPr lang="en-US" sz="3200" dirty="0">
                <a:latin typeface="Arial" panose="020B0604020202020204" pitchFamily="34" charset="0"/>
                <a:cs typeface="Arial" panose="020B0604020202020204" pitchFamily="34" charset="0"/>
              </a:rPr>
              <a:t>Passing stage 1 review </a:t>
            </a:r>
            <a:r>
              <a:rPr lang="en-US" sz="3200" b="1" dirty="0">
                <a:latin typeface="Arial" panose="020B0604020202020204" pitchFamily="34" charset="0"/>
                <a:cs typeface="Arial" panose="020B0604020202020204" pitchFamily="34" charset="0"/>
              </a:rPr>
              <a:t>virtually guarantees</a:t>
            </a:r>
            <a:r>
              <a:rPr lang="en-US" sz="3200" dirty="0">
                <a:latin typeface="Arial" panose="020B0604020202020204" pitchFamily="34" charset="0"/>
                <a:cs typeface="Arial" panose="020B0604020202020204" pitchFamily="34" charset="0"/>
              </a:rPr>
              <a:t> publication</a:t>
            </a:r>
          </a:p>
          <a:p>
            <a:endParaRPr lang="en-US" sz="2000" dirty="0"/>
          </a:p>
        </p:txBody>
      </p:sp>
      <p:pic>
        <p:nvPicPr>
          <p:cNvPr id="3" name="Picture 2">
            <a:extLst>
              <a:ext uri="{FF2B5EF4-FFF2-40B4-BE49-F238E27FC236}">
                <a16:creationId xmlns:a16="http://schemas.microsoft.com/office/drawing/2014/main" id="{7677964A-38F1-E084-F7D3-6467FC518FD3}"/>
              </a:ext>
            </a:extLst>
          </p:cNvPr>
          <p:cNvPicPr>
            <a:picLocks noChangeAspect="1"/>
          </p:cNvPicPr>
          <p:nvPr/>
        </p:nvPicPr>
        <p:blipFill rotWithShape="1">
          <a:blip r:embed="rId3"/>
          <a:srcRect l="38334" t="55185" r="38630" b="26111"/>
          <a:stretch/>
        </p:blipFill>
        <p:spPr>
          <a:xfrm>
            <a:off x="838200" y="3841533"/>
            <a:ext cx="4394200" cy="2006946"/>
          </a:xfrm>
          <a:prstGeom prst="rect">
            <a:avLst/>
          </a:prstGeom>
        </p:spPr>
      </p:pic>
      <p:pic>
        <p:nvPicPr>
          <p:cNvPr id="5" name="Picture 4">
            <a:extLst>
              <a:ext uri="{FF2B5EF4-FFF2-40B4-BE49-F238E27FC236}">
                <a16:creationId xmlns:a16="http://schemas.microsoft.com/office/drawing/2014/main" id="{6305F02F-64D5-CFE3-5ED2-79E24C5E55E2}"/>
              </a:ext>
            </a:extLst>
          </p:cNvPr>
          <p:cNvPicPr>
            <a:picLocks noChangeAspect="1"/>
          </p:cNvPicPr>
          <p:nvPr/>
        </p:nvPicPr>
        <p:blipFill rotWithShape="1">
          <a:blip r:embed="rId3"/>
          <a:srcRect l="67961" t="55185" r="15728" b="26111"/>
          <a:stretch/>
        </p:blipFill>
        <p:spPr>
          <a:xfrm>
            <a:off x="7442200" y="3841533"/>
            <a:ext cx="3111500" cy="2006946"/>
          </a:xfrm>
          <a:prstGeom prst="rect">
            <a:avLst/>
          </a:prstGeom>
        </p:spPr>
      </p:pic>
    </p:spTree>
    <p:extLst>
      <p:ext uri="{BB962C8B-B14F-4D97-AF65-F5344CB8AC3E}">
        <p14:creationId xmlns:p14="http://schemas.microsoft.com/office/powerpoint/2010/main" val="365003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4131</TotalTime>
  <Words>2068</Words>
  <Application>Microsoft Office PowerPoint</Application>
  <PresentationFormat>Widescreen</PresentationFormat>
  <Paragraphs>223</Paragraphs>
  <Slides>31</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Arial</vt:lpstr>
      <vt:lpstr>Calibri</vt:lpstr>
      <vt:lpstr>Calibri Light</vt:lpstr>
      <vt:lpstr>Century Schoolbook</vt:lpstr>
      <vt:lpstr>Helvetica</vt:lpstr>
      <vt:lpstr>Linux Libertine</vt:lpstr>
      <vt:lpstr>Whitney-Book</vt:lpstr>
      <vt:lpstr>Whitney-BookItalic</vt:lpstr>
      <vt:lpstr>Office Theme</vt:lpstr>
      <vt:lpstr>Open Scholarship:  Registered Report</vt:lpstr>
      <vt:lpstr>Outline</vt:lpstr>
      <vt:lpstr>A paradox</vt:lpstr>
      <vt:lpstr>PowerPoint Presentation</vt:lpstr>
      <vt:lpstr>What happens when we put researchers under pressure to get “great results”?</vt:lpstr>
      <vt:lpstr>A solution… Preregistration</vt:lpstr>
      <vt:lpstr>An even better solution… Registered Reports</vt:lpstr>
      <vt:lpstr>Registered Reports workflow: Stage 1</vt:lpstr>
      <vt:lpstr>Registered Reports workflow: IPA</vt:lpstr>
      <vt:lpstr>Registered Reports workflow: Stage 2</vt:lpstr>
      <vt:lpstr>Benefit: Eliminates researcher and reporting bias</vt:lpstr>
      <vt:lpstr>Benefit: Eliminates researcher and reporting bias</vt:lpstr>
      <vt:lpstr>Common research anxieties</vt:lpstr>
      <vt:lpstr>Common research anxieties</vt:lpstr>
      <vt:lpstr>Will my design capture the effect of interest?</vt:lpstr>
      <vt:lpstr>Benefit: Peer review – when it’s most helpful</vt:lpstr>
      <vt:lpstr>Benefit: Peer review – reviewers are engaged</vt:lpstr>
      <vt:lpstr>Peer review – when it’s most helpful</vt:lpstr>
      <vt:lpstr>Common research anxieties</vt:lpstr>
      <vt:lpstr>PowerPoint Presentation</vt:lpstr>
      <vt:lpstr>So… Will I get significant results?</vt:lpstr>
      <vt:lpstr>Common research anxieties</vt:lpstr>
      <vt:lpstr>Will my work get published?</vt:lpstr>
      <vt:lpstr>Common research anxieties</vt:lpstr>
      <vt:lpstr>Additional benefit: IPA on your CV</vt:lpstr>
      <vt:lpstr>How to write a Registered Report during your PhD – select your journal</vt:lpstr>
      <vt:lpstr>How to write a Registered Report during your PhD – select your journal</vt:lpstr>
      <vt:lpstr>Writing abstract</vt:lpstr>
      <vt:lpstr>Resources</vt:lpstr>
      <vt:lpstr>Examples: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Scholarship:  Pre-registration tutorial</dc:title>
  <dc:creator>Mahmoud Elsherif</dc:creator>
  <cp:lastModifiedBy>Nowakowska, Anna M. (Dr.)</cp:lastModifiedBy>
  <cp:revision>18</cp:revision>
  <dcterms:created xsi:type="dcterms:W3CDTF">2022-04-10T14:37:00Z</dcterms:created>
  <dcterms:modified xsi:type="dcterms:W3CDTF">2025-05-09T08:21:45Z</dcterms:modified>
</cp:coreProperties>
</file>

<file path=docProps/thumbnail.jpeg>
</file>